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2" r:id="rId22"/>
    <p:sldId id="276" r:id="rId23"/>
    <p:sldId id="277" r:id="rId24"/>
    <p:sldId id="278" r:id="rId25"/>
    <p:sldId id="279" r:id="rId26"/>
    <p:sldId id="280"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latsi" panose="020B0604020202020204" charset="0"/>
      <p:regular r:id="rId50"/>
    </p:embeddedFont>
    <p:embeddedFont>
      <p:font typeface="Carlito" panose="020B0604020202020204" charset="0"/>
      <p:regular r:id="rId51"/>
    </p:embeddedFont>
    <p:embeddedFont>
      <p:font typeface="Carlito Bold" panose="020B0604020202020204" charset="0"/>
      <p:regular r:id="rId52"/>
    </p:embeddedFont>
    <p:embeddedFont>
      <p:font typeface="Glacial Indifference" panose="020B0604020202020204" charset="0"/>
      <p:regular r:id="rId53"/>
    </p:embeddedFont>
    <p:embeddedFont>
      <p:font typeface="Glacial Indifference Bold" panose="020B0604020202020204" charset="0"/>
      <p:regular r:id="rId54"/>
    </p:embeddedFont>
    <p:embeddedFont>
      <p:font typeface="Ibarra Real Nova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941"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942"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943"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944"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45"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946"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886" name="Title 1"/>
          <p:cNvSpPr>
            <a:spLocks noGrp="1"/>
          </p:cNvSpPr>
          <p:nvPr>
            <p:ph type="ctrTitle"/>
          </p:nvPr>
        </p:nvSpPr>
        <p:spPr>
          <a:xfrm>
            <a:off x="685800" y="2130425"/>
            <a:ext cx="7772400" cy="1470025"/>
          </a:xfrm>
        </p:spPr>
        <p:txBody>
          <a:bodyPr/>
          <a:lstStyle/>
          <a:p>
            <a:r>
              <a:rPr lang="en-US"/>
              <a:t>Click to edit Master title style</a:t>
            </a:r>
          </a:p>
        </p:txBody>
      </p:sp>
      <p:sp>
        <p:nvSpPr>
          <p:cNvPr id="1048887"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1048888" name="Date Placeholder 3"/>
          <p:cNvSpPr>
            <a:spLocks noGrp="1"/>
          </p:cNvSpPr>
          <p:nvPr>
            <p:ph type="dt" sz="half" idx="10"/>
          </p:nvPr>
        </p:nvSpPr>
        <p:spPr/>
        <p:txBody>
          <a:bodyPr/>
          <a:lstStyle/>
          <a:p>
            <a:fld id="{1D8BD707-D9CF-40AE-B4C6-C98DA3205C09}" type="datetimeFigureOut">
              <a:rPr lang="en-US" smtClean="0"/>
              <a:t>4/26/2025</a:t>
            </a:fld>
            <a:endParaRPr lang="en-US"/>
          </a:p>
        </p:txBody>
      </p:sp>
      <p:sp>
        <p:nvSpPr>
          <p:cNvPr id="1048889" name="Footer Placeholder 4"/>
          <p:cNvSpPr>
            <a:spLocks noGrp="1"/>
          </p:cNvSpPr>
          <p:nvPr>
            <p:ph type="ftr" sz="quarter" idx="11"/>
          </p:nvPr>
        </p:nvSpPr>
        <p:spPr/>
        <p:txBody>
          <a:bodyPr/>
          <a:lstStyle/>
          <a:p>
            <a:endParaRPr lang="en-US"/>
          </a:p>
        </p:txBody>
      </p:sp>
      <p:sp>
        <p:nvSpPr>
          <p:cNvPr id="104889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911" name="Title 1"/>
          <p:cNvSpPr>
            <a:spLocks noGrp="1"/>
          </p:cNvSpPr>
          <p:nvPr>
            <p:ph type="title"/>
          </p:nvPr>
        </p:nvSpPr>
        <p:spPr/>
        <p:txBody>
          <a:bodyPr/>
          <a:lstStyle/>
          <a:p>
            <a:r>
              <a:rPr lang="en-US"/>
              <a:t>Click to edit Master title style</a:t>
            </a:r>
          </a:p>
        </p:txBody>
      </p:sp>
      <p:sp>
        <p:nvSpPr>
          <p:cNvPr id="1048912"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13" name="Date Placeholder 3"/>
          <p:cNvSpPr>
            <a:spLocks noGrp="1"/>
          </p:cNvSpPr>
          <p:nvPr>
            <p:ph type="dt" sz="half" idx="10"/>
          </p:nvPr>
        </p:nvSpPr>
        <p:spPr/>
        <p:txBody>
          <a:bodyPr/>
          <a:lstStyle/>
          <a:p>
            <a:fld id="{1D8BD707-D9CF-40AE-B4C6-C98DA3205C09}" type="datetimeFigureOut">
              <a:rPr lang="en-US" smtClean="0"/>
              <a:t>4/26/2025</a:t>
            </a:fld>
            <a:endParaRPr lang="en-US"/>
          </a:p>
        </p:txBody>
      </p:sp>
      <p:sp>
        <p:nvSpPr>
          <p:cNvPr id="1048914" name="Footer Placeholder 4"/>
          <p:cNvSpPr>
            <a:spLocks noGrp="1"/>
          </p:cNvSpPr>
          <p:nvPr>
            <p:ph type="ftr" sz="quarter" idx="11"/>
          </p:nvPr>
        </p:nvSpPr>
        <p:spPr/>
        <p:txBody>
          <a:bodyPr/>
          <a:lstStyle/>
          <a:p>
            <a:endParaRPr lang="en-US"/>
          </a:p>
        </p:txBody>
      </p:sp>
      <p:sp>
        <p:nvSpPr>
          <p:cNvPr id="1048915"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895"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1048896"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897" name="Date Placeholder 3"/>
          <p:cNvSpPr>
            <a:spLocks noGrp="1"/>
          </p:cNvSpPr>
          <p:nvPr>
            <p:ph type="dt" sz="half" idx="10"/>
          </p:nvPr>
        </p:nvSpPr>
        <p:spPr/>
        <p:txBody>
          <a:bodyPr/>
          <a:lstStyle/>
          <a:p>
            <a:fld id="{1D8BD707-D9CF-40AE-B4C6-C98DA3205C09}" type="datetimeFigureOut">
              <a:rPr lang="en-US" smtClean="0"/>
              <a:t>4/26/2025</a:t>
            </a:fld>
            <a:endParaRPr lang="en-US"/>
          </a:p>
        </p:txBody>
      </p:sp>
      <p:sp>
        <p:nvSpPr>
          <p:cNvPr id="1048898" name="Footer Placeholder 4"/>
          <p:cNvSpPr>
            <a:spLocks noGrp="1"/>
          </p:cNvSpPr>
          <p:nvPr>
            <p:ph type="ftr" sz="quarter" idx="11"/>
          </p:nvPr>
        </p:nvSpPr>
        <p:spPr/>
        <p:txBody>
          <a:bodyPr/>
          <a:lstStyle/>
          <a:p>
            <a:endParaRPr lang="en-US"/>
          </a:p>
        </p:txBody>
      </p:sp>
      <p:sp>
        <p:nvSpPr>
          <p:cNvPr id="1048899"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900" name="Title 1"/>
          <p:cNvSpPr>
            <a:spLocks noGrp="1"/>
          </p:cNvSpPr>
          <p:nvPr>
            <p:ph type="title"/>
          </p:nvPr>
        </p:nvSpPr>
        <p:spPr/>
        <p:txBody>
          <a:bodyPr/>
          <a:lstStyle/>
          <a:p>
            <a:r>
              <a:rPr lang="en-US"/>
              <a:t>Click to edit Master title style</a:t>
            </a:r>
          </a:p>
        </p:txBody>
      </p:sp>
      <p:sp>
        <p:nvSpPr>
          <p:cNvPr id="1048901"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02" name="Date Placeholder 3"/>
          <p:cNvSpPr>
            <a:spLocks noGrp="1"/>
          </p:cNvSpPr>
          <p:nvPr>
            <p:ph type="dt" sz="half" idx="10"/>
          </p:nvPr>
        </p:nvSpPr>
        <p:spPr/>
        <p:txBody>
          <a:bodyPr/>
          <a:lstStyle/>
          <a:p>
            <a:fld id="{1D8BD707-D9CF-40AE-B4C6-C98DA3205C09}" type="datetimeFigureOut">
              <a:rPr lang="en-US" smtClean="0"/>
              <a:t>4/26/2025</a:t>
            </a:fld>
            <a:endParaRPr lang="en-US"/>
          </a:p>
        </p:txBody>
      </p:sp>
      <p:sp>
        <p:nvSpPr>
          <p:cNvPr id="1048903" name="Footer Placeholder 4"/>
          <p:cNvSpPr>
            <a:spLocks noGrp="1"/>
          </p:cNvSpPr>
          <p:nvPr>
            <p:ph type="ftr" sz="quarter" idx="11"/>
          </p:nvPr>
        </p:nvSpPr>
        <p:spPr/>
        <p:txBody>
          <a:bodyPr/>
          <a:lstStyle/>
          <a:p>
            <a:endParaRPr lang="en-US"/>
          </a:p>
        </p:txBody>
      </p:sp>
      <p:sp>
        <p:nvSpPr>
          <p:cNvPr id="1048904"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916"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1048917"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918" name="Date Placeholder 3"/>
          <p:cNvSpPr>
            <a:spLocks noGrp="1"/>
          </p:cNvSpPr>
          <p:nvPr>
            <p:ph type="dt" sz="half" idx="10"/>
          </p:nvPr>
        </p:nvSpPr>
        <p:spPr/>
        <p:txBody>
          <a:bodyPr/>
          <a:lstStyle/>
          <a:p>
            <a:fld id="{1D8BD707-D9CF-40AE-B4C6-C98DA3205C09}" type="datetimeFigureOut">
              <a:rPr lang="en-US" smtClean="0"/>
              <a:t>4/26/2025</a:t>
            </a:fld>
            <a:endParaRPr lang="en-US"/>
          </a:p>
        </p:txBody>
      </p:sp>
      <p:sp>
        <p:nvSpPr>
          <p:cNvPr id="1048919" name="Footer Placeholder 4"/>
          <p:cNvSpPr>
            <a:spLocks noGrp="1"/>
          </p:cNvSpPr>
          <p:nvPr>
            <p:ph type="ftr" sz="quarter" idx="11"/>
          </p:nvPr>
        </p:nvSpPr>
        <p:spPr/>
        <p:txBody>
          <a:bodyPr/>
          <a:lstStyle/>
          <a:p>
            <a:endParaRPr lang="en-US"/>
          </a:p>
        </p:txBody>
      </p:sp>
      <p:sp>
        <p:nvSpPr>
          <p:cNvPr id="1048920"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921" name="Title 1"/>
          <p:cNvSpPr>
            <a:spLocks noGrp="1"/>
          </p:cNvSpPr>
          <p:nvPr>
            <p:ph type="title"/>
          </p:nvPr>
        </p:nvSpPr>
        <p:spPr/>
        <p:txBody>
          <a:bodyPr/>
          <a:lstStyle/>
          <a:p>
            <a:r>
              <a:rPr lang="en-US"/>
              <a:t>Click to edit Master title style</a:t>
            </a:r>
          </a:p>
        </p:txBody>
      </p:sp>
      <p:sp>
        <p:nvSpPr>
          <p:cNvPr id="1048922"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3"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24" name="Date Placeholder 4"/>
          <p:cNvSpPr>
            <a:spLocks noGrp="1"/>
          </p:cNvSpPr>
          <p:nvPr>
            <p:ph type="dt" sz="half" idx="10"/>
          </p:nvPr>
        </p:nvSpPr>
        <p:spPr/>
        <p:txBody>
          <a:bodyPr/>
          <a:lstStyle/>
          <a:p>
            <a:fld id="{1D8BD707-D9CF-40AE-B4C6-C98DA3205C09}" type="datetimeFigureOut">
              <a:rPr lang="en-US" smtClean="0"/>
              <a:t>4/26/2025</a:t>
            </a:fld>
            <a:endParaRPr lang="en-US"/>
          </a:p>
        </p:txBody>
      </p:sp>
      <p:sp>
        <p:nvSpPr>
          <p:cNvPr id="1048925" name="Footer Placeholder 5"/>
          <p:cNvSpPr>
            <a:spLocks noGrp="1"/>
          </p:cNvSpPr>
          <p:nvPr>
            <p:ph type="ftr" sz="quarter" idx="11"/>
          </p:nvPr>
        </p:nvSpPr>
        <p:spPr/>
        <p:txBody>
          <a:bodyPr/>
          <a:lstStyle/>
          <a:p>
            <a:endParaRPr lang="en-US"/>
          </a:p>
        </p:txBody>
      </p:sp>
      <p:sp>
        <p:nvSpPr>
          <p:cNvPr id="1048926"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927" name="Title 1"/>
          <p:cNvSpPr>
            <a:spLocks noGrp="1"/>
          </p:cNvSpPr>
          <p:nvPr>
            <p:ph type="title"/>
          </p:nvPr>
        </p:nvSpPr>
        <p:spPr/>
        <p:txBody>
          <a:bodyPr/>
          <a:lstStyle/>
          <a:p>
            <a:r>
              <a:rPr lang="en-US"/>
              <a:t>Click to edit Master title style</a:t>
            </a:r>
          </a:p>
        </p:txBody>
      </p:sp>
      <p:sp>
        <p:nvSpPr>
          <p:cNvPr id="1048928"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29"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0"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931"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2" name="Date Placeholder 6"/>
          <p:cNvSpPr>
            <a:spLocks noGrp="1"/>
          </p:cNvSpPr>
          <p:nvPr>
            <p:ph type="dt" sz="half" idx="10"/>
          </p:nvPr>
        </p:nvSpPr>
        <p:spPr/>
        <p:txBody>
          <a:bodyPr/>
          <a:lstStyle/>
          <a:p>
            <a:fld id="{1D8BD707-D9CF-40AE-B4C6-C98DA3205C09}" type="datetimeFigureOut">
              <a:rPr lang="en-US" smtClean="0"/>
              <a:t>4/26/2025</a:t>
            </a:fld>
            <a:endParaRPr lang="en-US"/>
          </a:p>
        </p:txBody>
      </p:sp>
      <p:sp>
        <p:nvSpPr>
          <p:cNvPr id="1048933" name="Footer Placeholder 7"/>
          <p:cNvSpPr>
            <a:spLocks noGrp="1"/>
          </p:cNvSpPr>
          <p:nvPr>
            <p:ph type="ftr" sz="quarter" idx="11"/>
          </p:nvPr>
        </p:nvSpPr>
        <p:spPr/>
        <p:txBody>
          <a:bodyPr/>
          <a:lstStyle/>
          <a:p>
            <a:endParaRPr lang="en-US"/>
          </a:p>
        </p:txBody>
      </p:sp>
      <p:sp>
        <p:nvSpPr>
          <p:cNvPr id="1048934"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891" name="Title 1"/>
          <p:cNvSpPr>
            <a:spLocks noGrp="1"/>
          </p:cNvSpPr>
          <p:nvPr>
            <p:ph type="title"/>
          </p:nvPr>
        </p:nvSpPr>
        <p:spPr/>
        <p:txBody>
          <a:bodyPr/>
          <a:lstStyle/>
          <a:p>
            <a:r>
              <a:rPr lang="en-US"/>
              <a:t>Click to edit Master title style</a:t>
            </a:r>
          </a:p>
        </p:txBody>
      </p:sp>
      <p:sp>
        <p:nvSpPr>
          <p:cNvPr id="1048892" name="Date Placeholder 2"/>
          <p:cNvSpPr>
            <a:spLocks noGrp="1"/>
          </p:cNvSpPr>
          <p:nvPr>
            <p:ph type="dt" sz="half" idx="10"/>
          </p:nvPr>
        </p:nvSpPr>
        <p:spPr/>
        <p:txBody>
          <a:bodyPr/>
          <a:lstStyle/>
          <a:p>
            <a:fld id="{1D8BD707-D9CF-40AE-B4C6-C98DA3205C09}" type="datetimeFigureOut">
              <a:rPr lang="en-US" smtClean="0"/>
              <a:t>4/26/2025</a:t>
            </a:fld>
            <a:endParaRPr lang="en-US"/>
          </a:p>
        </p:txBody>
      </p:sp>
      <p:sp>
        <p:nvSpPr>
          <p:cNvPr id="1048893" name="Footer Placeholder 3"/>
          <p:cNvSpPr>
            <a:spLocks noGrp="1"/>
          </p:cNvSpPr>
          <p:nvPr>
            <p:ph type="ftr" sz="quarter" idx="11"/>
          </p:nvPr>
        </p:nvSpPr>
        <p:spPr/>
        <p:txBody>
          <a:bodyPr/>
          <a:lstStyle/>
          <a:p>
            <a:endParaRPr lang="en-US"/>
          </a:p>
        </p:txBody>
      </p:sp>
      <p:sp>
        <p:nvSpPr>
          <p:cNvPr id="1048894"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581" name="Date Placeholder 1"/>
          <p:cNvSpPr>
            <a:spLocks noGrp="1"/>
          </p:cNvSpPr>
          <p:nvPr>
            <p:ph type="dt" sz="half" idx="10"/>
          </p:nvPr>
        </p:nvSpPr>
        <p:spPr/>
        <p:txBody>
          <a:bodyPr/>
          <a:lstStyle/>
          <a:p>
            <a:fld id="{1D8BD707-D9CF-40AE-B4C6-C98DA3205C09}" type="datetimeFigureOut">
              <a:rPr lang="en-US" smtClean="0"/>
              <a:t>4/26/2025</a:t>
            </a:fld>
            <a:endParaRPr lang="en-US"/>
          </a:p>
        </p:txBody>
      </p:sp>
      <p:sp>
        <p:nvSpPr>
          <p:cNvPr id="1048582" name="Footer Placeholder 2"/>
          <p:cNvSpPr>
            <a:spLocks noGrp="1"/>
          </p:cNvSpPr>
          <p:nvPr>
            <p:ph type="ftr" sz="quarter" idx="11"/>
          </p:nvPr>
        </p:nvSpPr>
        <p:spPr/>
        <p:txBody>
          <a:bodyPr/>
          <a:lstStyle/>
          <a:p>
            <a:endParaRPr lang="en-US"/>
          </a:p>
        </p:txBody>
      </p:sp>
      <p:sp>
        <p:nvSpPr>
          <p:cNvPr id="1048583"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935"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1048936"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937"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38" name="Date Placeholder 4"/>
          <p:cNvSpPr>
            <a:spLocks noGrp="1"/>
          </p:cNvSpPr>
          <p:nvPr>
            <p:ph type="dt" sz="half" idx="10"/>
          </p:nvPr>
        </p:nvSpPr>
        <p:spPr/>
        <p:txBody>
          <a:bodyPr/>
          <a:lstStyle/>
          <a:p>
            <a:fld id="{1D8BD707-D9CF-40AE-B4C6-C98DA3205C09}" type="datetimeFigureOut">
              <a:rPr lang="en-US" smtClean="0"/>
              <a:t>4/26/2025</a:t>
            </a:fld>
            <a:endParaRPr lang="en-US"/>
          </a:p>
        </p:txBody>
      </p:sp>
      <p:sp>
        <p:nvSpPr>
          <p:cNvPr id="1048939" name="Footer Placeholder 5"/>
          <p:cNvSpPr>
            <a:spLocks noGrp="1"/>
          </p:cNvSpPr>
          <p:nvPr>
            <p:ph type="ftr" sz="quarter" idx="11"/>
          </p:nvPr>
        </p:nvSpPr>
        <p:spPr/>
        <p:txBody>
          <a:bodyPr/>
          <a:lstStyle/>
          <a:p>
            <a:endParaRPr lang="en-US"/>
          </a:p>
        </p:txBody>
      </p:sp>
      <p:sp>
        <p:nvSpPr>
          <p:cNvPr id="104894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905"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1048906"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48907"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908" name="Date Placeholder 4"/>
          <p:cNvSpPr>
            <a:spLocks noGrp="1"/>
          </p:cNvSpPr>
          <p:nvPr>
            <p:ph type="dt" sz="half" idx="10"/>
          </p:nvPr>
        </p:nvSpPr>
        <p:spPr/>
        <p:txBody>
          <a:bodyPr/>
          <a:lstStyle/>
          <a:p>
            <a:fld id="{1D8BD707-D9CF-40AE-B4C6-C98DA3205C09}" type="datetimeFigureOut">
              <a:rPr lang="en-US" smtClean="0"/>
              <a:t>4/26/2025</a:t>
            </a:fld>
            <a:endParaRPr lang="en-US"/>
          </a:p>
        </p:txBody>
      </p:sp>
      <p:sp>
        <p:nvSpPr>
          <p:cNvPr id="1048909" name="Footer Placeholder 5"/>
          <p:cNvSpPr>
            <a:spLocks noGrp="1"/>
          </p:cNvSpPr>
          <p:nvPr>
            <p:ph type="ftr" sz="quarter" idx="11"/>
          </p:nvPr>
        </p:nvSpPr>
        <p:spPr/>
        <p:txBody>
          <a:bodyPr/>
          <a:lstStyle/>
          <a:p>
            <a:endParaRPr lang="en-US"/>
          </a:p>
        </p:txBody>
      </p:sp>
      <p:sp>
        <p:nvSpPr>
          <p:cNvPr id="1048910"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1048577"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578"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4/26/2025</a:t>
            </a:fld>
            <a:endParaRPr lang="en-US"/>
          </a:p>
        </p:txBody>
      </p:sp>
      <p:sp>
        <p:nvSpPr>
          <p:cNvPr id="1048579"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grpSp>
        <p:nvGrpSpPr>
          <p:cNvPr id="25" name="Group 2"/>
          <p:cNvGrpSpPr/>
          <p:nvPr/>
        </p:nvGrpSpPr>
        <p:grpSpPr>
          <a:xfrm>
            <a:off x="10947708" y="939917"/>
            <a:ext cx="3795409" cy="3286653"/>
            <a:chOff x="0" y="0"/>
            <a:chExt cx="4282440" cy="3708400"/>
          </a:xfrm>
        </p:grpSpPr>
        <p:sp>
          <p:nvSpPr>
            <p:cNvPr id="1048584"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solidFill>
            <a:ln w="12700">
              <a:solidFill>
                <a:srgbClr val="000000"/>
              </a:solidFill>
            </a:ln>
          </p:spPr>
        </p:sp>
      </p:grpSp>
      <p:grpSp>
        <p:nvGrpSpPr>
          <p:cNvPr id="26" name="Group 4"/>
          <p:cNvGrpSpPr/>
          <p:nvPr/>
        </p:nvGrpSpPr>
        <p:grpSpPr>
          <a:xfrm>
            <a:off x="13891600" y="2643590"/>
            <a:ext cx="3795409" cy="3286653"/>
            <a:chOff x="0" y="0"/>
            <a:chExt cx="4282440" cy="3708400"/>
          </a:xfrm>
        </p:grpSpPr>
        <p:sp>
          <p:nvSpPr>
            <p:cNvPr id="104858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E49E48"/>
            </a:solidFill>
            <a:ln w="12700">
              <a:solidFill>
                <a:srgbClr val="000000"/>
              </a:solidFill>
            </a:ln>
          </p:spPr>
        </p:sp>
      </p:grpSp>
      <p:grpSp>
        <p:nvGrpSpPr>
          <p:cNvPr id="27" name="Group 6"/>
          <p:cNvGrpSpPr/>
          <p:nvPr/>
        </p:nvGrpSpPr>
        <p:grpSpPr>
          <a:xfrm>
            <a:off x="10949903" y="7725320"/>
            <a:ext cx="3795409" cy="3286653"/>
            <a:chOff x="0" y="0"/>
            <a:chExt cx="4282440" cy="3708400"/>
          </a:xfrm>
        </p:grpSpPr>
        <p:sp>
          <p:nvSpPr>
            <p:cNvPr id="1048586"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FFFF"/>
            </a:solidFill>
            <a:ln w="12700">
              <a:solidFill>
                <a:srgbClr val="000000"/>
              </a:solidFill>
            </a:ln>
          </p:spPr>
        </p:sp>
      </p:grpSp>
      <p:sp>
        <p:nvSpPr>
          <p:cNvPr id="1048587" name="Freeform 8"/>
          <p:cNvSpPr/>
          <p:nvPr/>
        </p:nvSpPr>
        <p:spPr>
          <a:xfrm>
            <a:off x="13926394" y="6043323"/>
            <a:ext cx="3797604" cy="3286653"/>
          </a:xfrm>
          <a:custGeom>
            <a:avLst/>
            <a:gdLst/>
            <a:ahLst/>
            <a:cxnLst/>
            <a:rect l="l" t="t" r="r" b="b"/>
            <a:pathLst>
              <a:path w="3797604" h="3286653">
                <a:moveTo>
                  <a:pt x="0" y="0"/>
                </a:moveTo>
                <a:lnTo>
                  <a:pt x="3797603" y="0"/>
                </a:lnTo>
                <a:lnTo>
                  <a:pt x="3797603" y="3286653"/>
                </a:lnTo>
                <a:lnTo>
                  <a:pt x="0" y="3286653"/>
                </a:lnTo>
                <a:lnTo>
                  <a:pt x="0" y="0"/>
                </a:lnTo>
                <a:close/>
              </a:path>
            </a:pathLst>
          </a:custGeom>
          <a:blipFill>
            <a:blip r:embed="rId2"/>
            <a:stretch>
              <a:fillRect/>
            </a:stretch>
          </a:blipFill>
        </p:spPr>
      </p:sp>
      <p:sp>
        <p:nvSpPr>
          <p:cNvPr id="1048588" name="Freeform 9"/>
          <p:cNvSpPr/>
          <p:nvPr/>
        </p:nvSpPr>
        <p:spPr>
          <a:xfrm>
            <a:off x="16873596" y="4333321"/>
            <a:ext cx="3797604" cy="3286653"/>
          </a:xfrm>
          <a:custGeom>
            <a:avLst/>
            <a:gdLst/>
            <a:ahLst/>
            <a:cxnLst/>
            <a:rect l="l" t="t" r="r" b="b"/>
            <a:pathLst>
              <a:path w="3797604" h="3286653">
                <a:moveTo>
                  <a:pt x="0" y="0"/>
                </a:moveTo>
                <a:lnTo>
                  <a:pt x="3797604" y="0"/>
                </a:lnTo>
                <a:lnTo>
                  <a:pt x="3797604" y="3286654"/>
                </a:lnTo>
                <a:lnTo>
                  <a:pt x="0" y="3286654"/>
                </a:lnTo>
                <a:lnTo>
                  <a:pt x="0" y="0"/>
                </a:lnTo>
                <a:close/>
              </a:path>
            </a:pathLst>
          </a:custGeom>
          <a:blipFill>
            <a:blip r:embed="rId3"/>
            <a:stretch>
              <a:fillRect/>
            </a:stretch>
          </a:blipFill>
        </p:spPr>
      </p:sp>
      <p:sp>
        <p:nvSpPr>
          <p:cNvPr id="1048589" name="Freeform 10"/>
          <p:cNvSpPr/>
          <p:nvPr/>
        </p:nvSpPr>
        <p:spPr>
          <a:xfrm>
            <a:off x="13910650" y="-724974"/>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4"/>
            <a:stretch>
              <a:fillRect/>
            </a:stretch>
          </a:blipFill>
        </p:spPr>
      </p:sp>
      <p:sp>
        <p:nvSpPr>
          <p:cNvPr id="1048590" name="TextBox 11"/>
          <p:cNvSpPr txBox="1"/>
          <p:nvPr/>
        </p:nvSpPr>
        <p:spPr>
          <a:xfrm>
            <a:off x="1061299" y="3897840"/>
            <a:ext cx="12865094" cy="3444113"/>
          </a:xfrm>
          <a:prstGeom prst="rect">
            <a:avLst/>
          </a:prstGeom>
        </p:spPr>
        <p:txBody>
          <a:bodyPr lIns="0" tIns="0" rIns="0" bIns="0" rtlCol="0" anchor="t">
            <a:spAutoFit/>
          </a:bodyPr>
          <a:lstStyle/>
          <a:p>
            <a:pPr algn="l">
              <a:lnSpc>
                <a:spcPts val="6944"/>
              </a:lnSpc>
            </a:pPr>
            <a:r>
              <a:rPr lang="en-US" sz="5885" b="1">
                <a:solidFill>
                  <a:srgbClr val="000000"/>
                </a:solidFill>
                <a:latin typeface="Ibarra Real Nova Bold"/>
                <a:ea typeface="Ibarra Real Nova Bold"/>
                <a:cs typeface="Ibarra Real Nova Bold"/>
                <a:sym typeface="Ibarra Real Nova Bold"/>
              </a:rPr>
              <a:t>COMPARATIVE STUDY </a:t>
            </a:r>
          </a:p>
          <a:p>
            <a:pPr algn="l">
              <a:lnSpc>
                <a:spcPts val="6944"/>
              </a:lnSpc>
            </a:pPr>
            <a:r>
              <a:rPr lang="en-US" sz="5885" b="1">
                <a:solidFill>
                  <a:srgbClr val="000000"/>
                </a:solidFill>
                <a:latin typeface="Ibarra Real Nova Bold"/>
                <a:ea typeface="Ibarra Real Nova Bold"/>
                <a:cs typeface="Ibarra Real Nova Bold"/>
                <a:sym typeface="Ibarra Real Nova Bold"/>
              </a:rPr>
              <a:t>OF ACCIDENT EXPERIENCED AND ACCIDENT-FREE INDIVIDUALS</a:t>
            </a:r>
          </a:p>
          <a:p>
            <a:pPr algn="l">
              <a:lnSpc>
                <a:spcPts val="6287"/>
              </a:lnSpc>
            </a:pPr>
            <a:endParaRPr lang="en-US" sz="5885" b="1">
              <a:solidFill>
                <a:srgbClr val="000000"/>
              </a:solidFill>
              <a:latin typeface="Ibarra Real Nova Bold"/>
              <a:ea typeface="Ibarra Real Nova Bold"/>
              <a:cs typeface="Ibarra Real Nova Bold"/>
              <a:sym typeface="Ibarra Real Nova Bold"/>
            </a:endParaRPr>
          </a:p>
        </p:txBody>
      </p:sp>
      <p:sp>
        <p:nvSpPr>
          <p:cNvPr id="1048591" name="Freeform 12"/>
          <p:cNvSpPr/>
          <p:nvPr/>
        </p:nvSpPr>
        <p:spPr>
          <a:xfrm rot="5400000">
            <a:off x="1808360" y="2259244"/>
            <a:ext cx="837359" cy="724696"/>
          </a:xfrm>
          <a:custGeom>
            <a:avLst/>
            <a:gdLst/>
            <a:ahLst/>
            <a:cxnLst/>
            <a:rect l="l" t="t" r="r" b="b"/>
            <a:pathLst>
              <a:path w="837359" h="724696">
                <a:moveTo>
                  <a:pt x="0" y="0"/>
                </a:moveTo>
                <a:lnTo>
                  <a:pt x="837359" y="0"/>
                </a:lnTo>
                <a:lnTo>
                  <a:pt x="837359" y="724696"/>
                </a:lnTo>
                <a:lnTo>
                  <a:pt x="0" y="724696"/>
                </a:lnTo>
                <a:lnTo>
                  <a:pt x="0" y="0"/>
                </a:lnTo>
                <a:close/>
              </a:path>
            </a:pathLst>
          </a:custGeom>
          <a:blipFill>
            <a:blip r:embed="rId2"/>
            <a:stretch>
              <a:fillRect/>
            </a:stretch>
          </a:blipFill>
        </p:spPr>
      </p:sp>
      <p:sp>
        <p:nvSpPr>
          <p:cNvPr id="1048592" name="Freeform 13"/>
          <p:cNvSpPr/>
          <p:nvPr/>
        </p:nvSpPr>
        <p:spPr>
          <a:xfrm rot="5400000">
            <a:off x="1424015" y="2262204"/>
            <a:ext cx="881353" cy="762771"/>
          </a:xfrm>
          <a:custGeom>
            <a:avLst/>
            <a:gdLst/>
            <a:ahLst/>
            <a:cxnLst/>
            <a:rect l="l" t="t" r="r" b="b"/>
            <a:pathLst>
              <a:path w="881353" h="762771">
                <a:moveTo>
                  <a:pt x="0" y="0"/>
                </a:moveTo>
                <a:lnTo>
                  <a:pt x="881353" y="0"/>
                </a:lnTo>
                <a:lnTo>
                  <a:pt x="881353" y="762771"/>
                </a:lnTo>
                <a:lnTo>
                  <a:pt x="0" y="762771"/>
                </a:lnTo>
                <a:lnTo>
                  <a:pt x="0" y="0"/>
                </a:lnTo>
                <a:close/>
              </a:path>
            </a:pathLst>
          </a:custGeom>
          <a:blipFill>
            <a:blip r:embed="rId5"/>
            <a:stretch>
              <a:fillRect/>
            </a:stretch>
          </a:blipFill>
        </p:spPr>
      </p:sp>
      <p:sp>
        <p:nvSpPr>
          <p:cNvPr id="1048593" name="TextBox 14"/>
          <p:cNvSpPr txBox="1"/>
          <p:nvPr/>
        </p:nvSpPr>
        <p:spPr>
          <a:xfrm>
            <a:off x="1061299" y="7734844"/>
            <a:ext cx="5110341" cy="1752600"/>
          </a:xfrm>
          <a:prstGeom prst="rect">
            <a:avLst/>
          </a:prstGeom>
        </p:spPr>
        <p:txBody>
          <a:bodyPr lIns="0" tIns="0" rIns="0" bIns="0" rtlCol="0" anchor="t">
            <a:spAutoFit/>
          </a:bodyPr>
          <a:lstStyle/>
          <a:p>
            <a:pPr algn="l">
              <a:lnSpc>
                <a:spcPts val="3450"/>
              </a:lnSpc>
              <a:spcBef>
                <a:spcPct val="0"/>
              </a:spcBef>
            </a:pPr>
            <a:r>
              <a:rPr lang="en-US" sz="3000" b="1">
                <a:solidFill>
                  <a:srgbClr val="000000"/>
                </a:solidFill>
                <a:latin typeface="Ibarra Real Nova Bold"/>
                <a:ea typeface="Ibarra Real Nova Bold"/>
                <a:cs typeface="Ibarra Real Nova Bold"/>
                <a:sym typeface="Ibarra Real Nova Bold"/>
              </a:rPr>
              <a:t>Presented By:</a:t>
            </a:r>
          </a:p>
          <a:p>
            <a:pPr algn="l">
              <a:lnSpc>
                <a:spcPts val="3450"/>
              </a:lnSpc>
              <a:spcBef>
                <a:spcPct val="0"/>
              </a:spcBef>
            </a:pPr>
            <a:r>
              <a:rPr lang="en-US" sz="3000" b="1">
                <a:solidFill>
                  <a:srgbClr val="000000"/>
                </a:solidFill>
                <a:latin typeface="Ibarra Real Nova Bold"/>
                <a:ea typeface="Ibarra Real Nova Bold"/>
                <a:cs typeface="Ibarra Real Nova Bold"/>
                <a:sym typeface="Ibarra Real Nova Bold"/>
              </a:rPr>
              <a:t> Mazhar Shaikh - 914</a:t>
            </a:r>
            <a:endParaRPr lang="zh-CN" altLang="en-US"/>
          </a:p>
          <a:p>
            <a:pPr algn="l">
              <a:lnSpc>
                <a:spcPts val="3450"/>
              </a:lnSpc>
              <a:spcBef>
                <a:spcPct val="0"/>
              </a:spcBef>
            </a:pPr>
            <a:r>
              <a:rPr lang="en-US" sz="3000" b="1">
                <a:solidFill>
                  <a:srgbClr val="000000"/>
                </a:solidFill>
                <a:latin typeface="Ibarra Real Nova Bold"/>
                <a:ea typeface="Ibarra Real Nova Bold"/>
                <a:cs typeface="Ibarra Real Nova Bold"/>
                <a:sym typeface="Ibarra Real Nova Bold"/>
              </a:rPr>
              <a:t> Parth  Patil - 926 </a:t>
            </a:r>
            <a:endParaRPr lang="zh-CN" altLang="en-US"/>
          </a:p>
          <a:p>
            <a:pPr algn="l">
              <a:lnSpc>
                <a:spcPts val="3450"/>
              </a:lnSpc>
              <a:spcBef>
                <a:spcPct val="0"/>
              </a:spcBef>
            </a:pPr>
            <a:r>
              <a:rPr lang="en-US" sz="3000" b="1">
                <a:solidFill>
                  <a:srgbClr val="000000"/>
                </a:solidFill>
                <a:latin typeface="Ibarra Real Nova Bold"/>
                <a:ea typeface="Ibarra Real Nova Bold"/>
                <a:cs typeface="Ibarra Real Nova Bold"/>
                <a:sym typeface="Ibarra Real Nova Bold"/>
              </a:rPr>
              <a:t> Shruti More - 910</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Freeform 2"/>
          <p:cNvSpPr/>
          <p:nvPr/>
        </p:nvSpPr>
        <p:spPr>
          <a:xfrm rot="5400000">
            <a:off x="1336908" y="602318"/>
            <a:ext cx="1718353" cy="1487157"/>
          </a:xfrm>
          <a:custGeom>
            <a:avLst/>
            <a:gdLst/>
            <a:ahLst/>
            <a:cxnLst/>
            <a:rect l="l" t="t" r="r" b="b"/>
            <a:pathLst>
              <a:path w="1718353" h="1487157">
                <a:moveTo>
                  <a:pt x="0" y="0"/>
                </a:moveTo>
                <a:lnTo>
                  <a:pt x="1718353" y="0"/>
                </a:lnTo>
                <a:lnTo>
                  <a:pt x="1718353" y="1487157"/>
                </a:lnTo>
                <a:lnTo>
                  <a:pt x="0" y="1487157"/>
                </a:lnTo>
                <a:lnTo>
                  <a:pt x="0" y="0"/>
                </a:lnTo>
                <a:close/>
              </a:path>
            </a:pathLst>
          </a:custGeom>
          <a:blipFill>
            <a:blip r:embed="rId2"/>
            <a:stretch>
              <a:fillRect/>
            </a:stretch>
          </a:blipFill>
        </p:spPr>
      </p:sp>
      <p:sp>
        <p:nvSpPr>
          <p:cNvPr id="1048660" name="Freeform 3"/>
          <p:cNvSpPr/>
          <p:nvPr/>
        </p:nvSpPr>
        <p:spPr>
          <a:xfrm rot="5667604">
            <a:off x="8604792" y="-4656470"/>
            <a:ext cx="8272267" cy="7159271"/>
          </a:xfrm>
          <a:custGeom>
            <a:avLst/>
            <a:gdLst/>
            <a:ahLst/>
            <a:cxnLst/>
            <a:rect l="l" t="t" r="r" b="b"/>
            <a:pathLst>
              <a:path w="8272267" h="7159271">
                <a:moveTo>
                  <a:pt x="0" y="0"/>
                </a:moveTo>
                <a:lnTo>
                  <a:pt x="8272267" y="0"/>
                </a:lnTo>
                <a:lnTo>
                  <a:pt x="8272267" y="7159271"/>
                </a:lnTo>
                <a:lnTo>
                  <a:pt x="0" y="7159271"/>
                </a:lnTo>
                <a:lnTo>
                  <a:pt x="0" y="0"/>
                </a:lnTo>
                <a:close/>
              </a:path>
            </a:pathLst>
          </a:custGeom>
          <a:blipFill>
            <a:blip r:embed="rId2"/>
            <a:stretch>
              <a:fillRect/>
            </a:stretch>
          </a:blipFill>
        </p:spPr>
      </p:sp>
      <p:grpSp>
        <p:nvGrpSpPr>
          <p:cNvPr id="85" name="Group 4"/>
          <p:cNvGrpSpPr>
            <a:grpSpLocks noChangeAspect="1"/>
          </p:cNvGrpSpPr>
          <p:nvPr/>
        </p:nvGrpSpPr>
        <p:grpSpPr>
          <a:xfrm>
            <a:off x="11529347" y="1345896"/>
            <a:ext cx="9326711" cy="9093718"/>
            <a:chOff x="0" y="0"/>
            <a:chExt cx="5083810" cy="4956810"/>
          </a:xfrm>
        </p:grpSpPr>
        <p:sp>
          <p:nvSpPr>
            <p:cNvPr id="1048661" name="Freeform 5"/>
            <p:cNvSpPr/>
            <p:nvPr/>
          </p:nvSpPr>
          <p:spPr>
            <a:xfrm>
              <a:off x="17780" y="17780"/>
              <a:ext cx="5049520" cy="4922520"/>
            </a:xfrm>
            <a:custGeom>
              <a:avLst/>
              <a:gdLst/>
              <a:ahLst/>
              <a:cxnLst/>
              <a:rect l="l" t="t" r="r" b="b"/>
              <a:pathLst>
                <a:path w="5049520" h="4922520">
                  <a:moveTo>
                    <a:pt x="2524760" y="0"/>
                  </a:moveTo>
                  <a:lnTo>
                    <a:pt x="499110" y="975360"/>
                  </a:lnTo>
                  <a:lnTo>
                    <a:pt x="0" y="3166110"/>
                  </a:lnTo>
                  <a:lnTo>
                    <a:pt x="1400810" y="4922520"/>
                  </a:lnTo>
                  <a:lnTo>
                    <a:pt x="3648710" y="4922520"/>
                  </a:lnTo>
                  <a:lnTo>
                    <a:pt x="5049520" y="3166110"/>
                  </a:lnTo>
                  <a:lnTo>
                    <a:pt x="4549140" y="975360"/>
                  </a:lnTo>
                  <a:lnTo>
                    <a:pt x="2524760" y="0"/>
                  </a:lnTo>
                  <a:close/>
                </a:path>
              </a:pathLst>
            </a:custGeom>
            <a:solidFill>
              <a:srgbClr val="323232"/>
            </a:solidFill>
            <a:ln w="12700">
              <a:solidFill>
                <a:srgbClr val="000000"/>
              </a:solidFill>
            </a:ln>
          </p:spPr>
        </p:sp>
        <p:sp>
          <p:nvSpPr>
            <p:cNvPr id="1048662" name="Freeform 6"/>
            <p:cNvSpPr/>
            <p:nvPr/>
          </p:nvSpPr>
          <p:spPr>
            <a:xfrm>
              <a:off x="0" y="0"/>
              <a:ext cx="5083810" cy="4956810"/>
            </a:xfrm>
            <a:custGeom>
              <a:avLst/>
              <a:gdLst/>
              <a:ahLst/>
              <a:cxnLst/>
              <a:rect l="l" t="t" r="r" b="b"/>
              <a:pathLst>
                <a:path w="5083810" h="4956810">
                  <a:moveTo>
                    <a:pt x="3674110" y="4956810"/>
                  </a:moveTo>
                  <a:lnTo>
                    <a:pt x="1410970" y="4956810"/>
                  </a:lnTo>
                  <a:lnTo>
                    <a:pt x="1405890" y="4950460"/>
                  </a:lnTo>
                  <a:lnTo>
                    <a:pt x="0" y="3187700"/>
                  </a:lnTo>
                  <a:lnTo>
                    <a:pt x="502920" y="981710"/>
                  </a:lnTo>
                  <a:lnTo>
                    <a:pt x="509270" y="977900"/>
                  </a:lnTo>
                  <a:lnTo>
                    <a:pt x="2541270" y="0"/>
                  </a:lnTo>
                  <a:lnTo>
                    <a:pt x="4579620" y="981710"/>
                  </a:lnTo>
                  <a:lnTo>
                    <a:pt x="4580890" y="989330"/>
                  </a:lnTo>
                  <a:lnTo>
                    <a:pt x="5083810" y="3187700"/>
                  </a:lnTo>
                  <a:lnTo>
                    <a:pt x="3674110" y="4956810"/>
                  </a:lnTo>
                  <a:close/>
                  <a:moveTo>
                    <a:pt x="1426210" y="4925060"/>
                  </a:moveTo>
                  <a:lnTo>
                    <a:pt x="3657600" y="4925060"/>
                  </a:lnTo>
                  <a:lnTo>
                    <a:pt x="5049520" y="3180080"/>
                  </a:lnTo>
                  <a:lnTo>
                    <a:pt x="4552950" y="1003300"/>
                  </a:lnTo>
                  <a:lnTo>
                    <a:pt x="2542540" y="35560"/>
                  </a:lnTo>
                  <a:lnTo>
                    <a:pt x="530860" y="1003300"/>
                  </a:lnTo>
                  <a:lnTo>
                    <a:pt x="34290" y="3180080"/>
                  </a:lnTo>
                  <a:lnTo>
                    <a:pt x="1426210" y="4925060"/>
                  </a:lnTo>
                  <a:close/>
                </a:path>
              </a:pathLst>
            </a:custGeom>
            <a:solidFill>
              <a:srgbClr val="FFFFFF"/>
            </a:solidFill>
          </p:spPr>
        </p:sp>
      </p:grpSp>
      <p:sp>
        <p:nvSpPr>
          <p:cNvPr id="1048663" name="Freeform 7"/>
          <p:cNvSpPr/>
          <p:nvPr/>
        </p:nvSpPr>
        <p:spPr>
          <a:xfrm>
            <a:off x="2196084" y="2708541"/>
            <a:ext cx="7528155" cy="7192461"/>
          </a:xfrm>
          <a:custGeom>
            <a:avLst/>
            <a:gdLst/>
            <a:ahLst/>
            <a:cxnLst/>
            <a:rect l="l" t="t" r="r" b="b"/>
            <a:pathLst>
              <a:path w="7528155" h="7192461">
                <a:moveTo>
                  <a:pt x="0" y="0"/>
                </a:moveTo>
                <a:lnTo>
                  <a:pt x="7528155" y="0"/>
                </a:lnTo>
                <a:lnTo>
                  <a:pt x="7528155" y="7192460"/>
                </a:lnTo>
                <a:lnTo>
                  <a:pt x="0" y="7192460"/>
                </a:lnTo>
                <a:lnTo>
                  <a:pt x="0" y="0"/>
                </a:lnTo>
                <a:close/>
              </a:path>
            </a:pathLst>
          </a:custGeom>
          <a:blipFill>
            <a:blip r:embed="rId3"/>
            <a:stretch>
              <a:fillRect t="-501" b="-501"/>
            </a:stretch>
          </a:blipFill>
        </p:spPr>
      </p:sp>
      <p:sp>
        <p:nvSpPr>
          <p:cNvPr id="1048664" name="TextBox 8"/>
          <p:cNvSpPr txBox="1"/>
          <p:nvPr/>
        </p:nvSpPr>
        <p:spPr>
          <a:xfrm>
            <a:off x="3144666" y="887744"/>
            <a:ext cx="5705820" cy="1548130"/>
          </a:xfrm>
          <a:prstGeom prst="rect">
            <a:avLst/>
          </a:prstGeom>
        </p:spPr>
        <p:txBody>
          <a:bodyPr lIns="0" tIns="0" rIns="0" bIns="0" rtlCol="0" anchor="t">
            <a:spAutoFit/>
          </a:bodyPr>
          <a:lstStyle/>
          <a:p>
            <a:pPr algn="l">
              <a:lnSpc>
                <a:spcPts val="7244"/>
              </a:lnSpc>
            </a:pPr>
            <a:r>
              <a:rPr lang="en-US" sz="6300" b="1">
                <a:solidFill>
                  <a:srgbClr val="000000"/>
                </a:solidFill>
                <a:latin typeface="Ibarra Real Nova Bold"/>
                <a:ea typeface="Ibarra Real Nova Bold"/>
                <a:cs typeface="Ibarra Real Nova Bold"/>
                <a:sym typeface="Ibarra Real Nova Bold"/>
              </a:rPr>
              <a:t>Chi-square test</a:t>
            </a:r>
          </a:p>
          <a:p>
            <a:pPr algn="l">
              <a:lnSpc>
                <a:spcPts val="4945"/>
              </a:lnSpc>
            </a:pPr>
            <a:r>
              <a:rPr lang="en-US" sz="4300" b="1">
                <a:solidFill>
                  <a:srgbClr val="000000"/>
                </a:solidFill>
                <a:latin typeface="Ibarra Real Nova Bold"/>
                <a:ea typeface="Ibarra Real Nova Bold"/>
                <a:cs typeface="Ibarra Real Nova Bold"/>
                <a:sym typeface="Ibarra Real Nova Bold"/>
              </a:rPr>
              <a:t>(For Non-Experienced_</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665" name="Freeform 2"/>
          <p:cNvSpPr/>
          <p:nvPr/>
        </p:nvSpPr>
        <p:spPr>
          <a:xfrm rot="8505824">
            <a:off x="11812953" y="-3144384"/>
            <a:ext cx="10892694" cy="9427132"/>
          </a:xfrm>
          <a:custGeom>
            <a:avLst/>
            <a:gdLst/>
            <a:ahLst/>
            <a:cxnLst/>
            <a:rect l="l" t="t" r="r" b="b"/>
            <a:pathLst>
              <a:path w="10892694" h="9427132">
                <a:moveTo>
                  <a:pt x="0" y="0"/>
                </a:moveTo>
                <a:lnTo>
                  <a:pt x="10892694" y="0"/>
                </a:lnTo>
                <a:lnTo>
                  <a:pt x="10892694" y="9427132"/>
                </a:lnTo>
                <a:lnTo>
                  <a:pt x="0" y="9427132"/>
                </a:lnTo>
                <a:lnTo>
                  <a:pt x="0" y="0"/>
                </a:lnTo>
                <a:close/>
              </a:path>
            </a:pathLst>
          </a:custGeom>
          <a:blipFill>
            <a:blip r:embed="rId2"/>
            <a:stretch>
              <a:fillRect/>
            </a:stretch>
          </a:blipFill>
        </p:spPr>
      </p:sp>
      <p:sp>
        <p:nvSpPr>
          <p:cNvPr id="1048666" name="Freeform 3"/>
          <p:cNvSpPr/>
          <p:nvPr/>
        </p:nvSpPr>
        <p:spPr>
          <a:xfrm rot="8487042">
            <a:off x="13516086" y="7560687"/>
            <a:ext cx="8200413" cy="7097085"/>
          </a:xfrm>
          <a:custGeom>
            <a:avLst/>
            <a:gdLst/>
            <a:ahLst/>
            <a:cxnLst/>
            <a:rect l="l" t="t" r="r" b="b"/>
            <a:pathLst>
              <a:path w="8200413" h="7097085">
                <a:moveTo>
                  <a:pt x="0" y="0"/>
                </a:moveTo>
                <a:lnTo>
                  <a:pt x="8200413" y="0"/>
                </a:lnTo>
                <a:lnTo>
                  <a:pt x="8200413" y="7097085"/>
                </a:lnTo>
                <a:lnTo>
                  <a:pt x="0" y="7097085"/>
                </a:lnTo>
                <a:lnTo>
                  <a:pt x="0" y="0"/>
                </a:lnTo>
                <a:close/>
              </a:path>
            </a:pathLst>
          </a:custGeom>
          <a:blipFill>
            <a:blip r:embed="rId3"/>
            <a:stretch>
              <a:fillRect/>
            </a:stretch>
          </a:blipFill>
        </p:spPr>
      </p:sp>
      <p:sp>
        <p:nvSpPr>
          <p:cNvPr id="1048667" name="Freeform 4"/>
          <p:cNvSpPr/>
          <p:nvPr/>
        </p:nvSpPr>
        <p:spPr>
          <a:xfrm>
            <a:off x="1706301" y="3606160"/>
            <a:ext cx="10721456" cy="6138034"/>
          </a:xfrm>
          <a:custGeom>
            <a:avLst/>
            <a:gdLst/>
            <a:ahLst/>
            <a:cxnLst/>
            <a:rect l="l" t="t" r="r" b="b"/>
            <a:pathLst>
              <a:path w="10721456" h="6138034">
                <a:moveTo>
                  <a:pt x="0" y="0"/>
                </a:moveTo>
                <a:lnTo>
                  <a:pt x="10721456" y="0"/>
                </a:lnTo>
                <a:lnTo>
                  <a:pt x="10721456" y="6138033"/>
                </a:lnTo>
                <a:lnTo>
                  <a:pt x="0" y="6138033"/>
                </a:lnTo>
                <a:lnTo>
                  <a:pt x="0" y="0"/>
                </a:lnTo>
                <a:close/>
              </a:path>
            </a:pathLst>
          </a:custGeom>
          <a:blipFill>
            <a:blip r:embed="rId4"/>
            <a:stretch>
              <a:fillRect/>
            </a:stretch>
          </a:blipFill>
        </p:spPr>
      </p:sp>
      <p:sp>
        <p:nvSpPr>
          <p:cNvPr id="1048668" name="TextBox 5"/>
          <p:cNvSpPr txBox="1"/>
          <p:nvPr/>
        </p:nvSpPr>
        <p:spPr>
          <a:xfrm>
            <a:off x="11430896" y="1895161"/>
            <a:ext cx="8304705" cy="2044835"/>
          </a:xfrm>
          <a:prstGeom prst="rect">
            <a:avLst/>
          </a:prstGeom>
        </p:spPr>
        <p:txBody>
          <a:bodyPr lIns="0" tIns="0" rIns="0" bIns="0" rtlCol="0" anchor="t">
            <a:spAutoFit/>
          </a:bodyPr>
          <a:lstStyle/>
          <a:p>
            <a:pPr algn="ctr">
              <a:lnSpc>
                <a:spcPts val="8074"/>
              </a:lnSpc>
            </a:pPr>
            <a:r>
              <a:rPr lang="en-US" sz="7021" b="1">
                <a:solidFill>
                  <a:srgbClr val="EDC20D"/>
                </a:solidFill>
                <a:latin typeface="Ibarra Real Nova Bold"/>
                <a:ea typeface="Ibarra Real Nova Bold"/>
                <a:cs typeface="Ibarra Real Nova Bold"/>
                <a:sym typeface="Ibarra Real Nova Bold"/>
              </a:rPr>
              <a:t>Logistic </a:t>
            </a:r>
          </a:p>
          <a:p>
            <a:pPr algn="ctr">
              <a:lnSpc>
                <a:spcPts val="8074"/>
              </a:lnSpc>
            </a:pPr>
            <a:r>
              <a:rPr lang="en-US" sz="7021" b="1">
                <a:solidFill>
                  <a:srgbClr val="EDC20D"/>
                </a:solidFill>
                <a:latin typeface="Ibarra Real Nova Bold"/>
                <a:ea typeface="Ibarra Real Nova Bold"/>
                <a:cs typeface="Ibarra Real Nova Bold"/>
                <a:sym typeface="Ibarra Real Nova Bold"/>
              </a:rPr>
              <a:t>Regression</a:t>
            </a:r>
          </a:p>
        </p:txBody>
      </p:sp>
      <p:sp>
        <p:nvSpPr>
          <p:cNvPr id="1048669" name="TextBox 6"/>
          <p:cNvSpPr txBox="1"/>
          <p:nvPr/>
        </p:nvSpPr>
        <p:spPr>
          <a:xfrm>
            <a:off x="1706301" y="407775"/>
            <a:ext cx="9018983" cy="2917621"/>
          </a:xfrm>
          <a:prstGeom prst="rect">
            <a:avLst/>
          </a:prstGeom>
        </p:spPr>
        <p:txBody>
          <a:bodyPr lIns="0" tIns="0" rIns="0" bIns="0" rtlCol="0" anchor="t">
            <a:spAutoFit/>
          </a:bodyPr>
          <a:lstStyle/>
          <a:p>
            <a:pPr algn="l">
              <a:lnSpc>
                <a:spcPts val="4218"/>
              </a:lnSpc>
            </a:pPr>
            <a:r>
              <a:rPr lang="en-US" sz="3667" b="1">
                <a:solidFill>
                  <a:srgbClr val="EDC20D"/>
                </a:solidFill>
                <a:latin typeface="Ibarra Real Nova Bold"/>
                <a:ea typeface="Ibarra Real Nova Bold"/>
                <a:cs typeface="Ibarra Real Nova Bold"/>
                <a:sym typeface="Ibarra Real Nova Bold"/>
              </a:rPr>
              <a:t>(For Experienced)</a:t>
            </a:r>
          </a:p>
          <a:p>
            <a:pPr algn="l">
              <a:lnSpc>
                <a:spcPts val="3758"/>
              </a:lnSpc>
              <a:spcBef>
                <a:spcPct val="0"/>
              </a:spcBef>
            </a:pPr>
            <a:r>
              <a:rPr lang="en-US" sz="3267" b="1">
                <a:solidFill>
                  <a:srgbClr val="EDC20D"/>
                </a:solidFill>
                <a:latin typeface="Ibarra Real Nova Bold"/>
                <a:ea typeface="Ibarra Real Nova Bold"/>
                <a:cs typeface="Ibarra Real Nova Bold"/>
                <a:sym typeface="Ibarra Real Nova Bold"/>
              </a:rPr>
              <a:t>Dependent variable –</a:t>
            </a:r>
          </a:p>
          <a:p>
            <a:pPr algn="l">
              <a:lnSpc>
                <a:spcPts val="3758"/>
              </a:lnSpc>
              <a:spcBef>
                <a:spcPct val="0"/>
              </a:spcBef>
            </a:pPr>
            <a:r>
              <a:rPr lang="en-US" sz="3267" b="1">
                <a:solidFill>
                  <a:srgbClr val="EDC20D"/>
                </a:solidFill>
                <a:latin typeface="Ibarra Real Nova Bold"/>
                <a:ea typeface="Ibarra Real Nova Bold"/>
                <a:cs typeface="Ibarra Real Nova Bold"/>
                <a:sym typeface="Ibarra Real Nova Bold"/>
              </a:rPr>
              <a:t>Y: Severity</a:t>
            </a:r>
          </a:p>
          <a:p>
            <a:pPr algn="l">
              <a:lnSpc>
                <a:spcPts val="3758"/>
              </a:lnSpc>
              <a:spcBef>
                <a:spcPct val="0"/>
              </a:spcBef>
            </a:pPr>
            <a:r>
              <a:rPr lang="en-US" sz="3267" b="1">
                <a:solidFill>
                  <a:srgbClr val="EDC20D"/>
                </a:solidFill>
                <a:latin typeface="Ibarra Real Nova Bold"/>
                <a:ea typeface="Ibarra Real Nova Bold"/>
                <a:cs typeface="Ibarra Real Nova Bold"/>
                <a:sym typeface="Ibarra Real Nova Bold"/>
              </a:rPr>
              <a:t>Independent variables –</a:t>
            </a:r>
          </a:p>
          <a:p>
            <a:pPr algn="l">
              <a:lnSpc>
                <a:spcPts val="3758"/>
              </a:lnSpc>
              <a:spcBef>
                <a:spcPct val="0"/>
              </a:spcBef>
            </a:pPr>
            <a:r>
              <a:rPr lang="en-US" sz="3267" b="1">
                <a:solidFill>
                  <a:srgbClr val="EDC20D"/>
                </a:solidFill>
                <a:latin typeface="Ibarra Real Nova Bold"/>
                <a:ea typeface="Ibarra Real Nova Bold"/>
                <a:cs typeface="Ibarra Real Nova Bold"/>
                <a:sym typeface="Ibarra Real Nova Bold"/>
              </a:rPr>
              <a:t>X: speeding ,fatigue ,multitask Alcohol,Rule_Break,Aggressive Maintainence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670"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671"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672" name="Freeform 4"/>
          <p:cNvSpPr/>
          <p:nvPr/>
        </p:nvSpPr>
        <p:spPr>
          <a:xfrm>
            <a:off x="1314073" y="1663271"/>
            <a:ext cx="15659854" cy="7595029"/>
          </a:xfrm>
          <a:custGeom>
            <a:avLst/>
            <a:gdLst/>
            <a:ahLst/>
            <a:cxnLst/>
            <a:rect l="l" t="t" r="r" b="b"/>
            <a:pathLst>
              <a:path w="15659854" h="7595029">
                <a:moveTo>
                  <a:pt x="0" y="0"/>
                </a:moveTo>
                <a:lnTo>
                  <a:pt x="15659854" y="0"/>
                </a:lnTo>
                <a:lnTo>
                  <a:pt x="15659854" y="7595029"/>
                </a:lnTo>
                <a:lnTo>
                  <a:pt x="0" y="7595029"/>
                </a:lnTo>
                <a:lnTo>
                  <a:pt x="0" y="0"/>
                </a:lnTo>
                <a:close/>
              </a:path>
            </a:pathLst>
          </a:custGeom>
          <a:blipFill>
            <a:blip r:embed="rId2"/>
            <a:stretch>
              <a:fillRect/>
            </a:stretch>
          </a:blipFill>
        </p:spPr>
      </p:sp>
      <p:sp>
        <p:nvSpPr>
          <p:cNvPr id="1048673" name="TextBox 5"/>
          <p:cNvSpPr txBox="1"/>
          <p:nvPr/>
        </p:nvSpPr>
        <p:spPr>
          <a:xfrm>
            <a:off x="9476686" y="684847"/>
            <a:ext cx="8811314" cy="706755"/>
          </a:xfrm>
          <a:prstGeom prst="rect">
            <a:avLst/>
          </a:prstGeom>
        </p:spPr>
        <p:txBody>
          <a:bodyPr lIns="0" tIns="0" rIns="0" bIns="0" rtlCol="0" anchor="t">
            <a:spAutoFit/>
          </a:bodyPr>
          <a:lstStyle/>
          <a:p>
            <a:pPr algn="ctr">
              <a:lnSpc>
                <a:spcPts val="5520"/>
              </a:lnSpc>
              <a:spcBef>
                <a:spcPct val="0"/>
              </a:spcBef>
            </a:pPr>
            <a:r>
              <a:rPr lang="en-US" sz="4800" b="1">
                <a:solidFill>
                  <a:srgbClr val="000000"/>
                </a:solidFill>
                <a:latin typeface="Ibarra Real Nova Bold"/>
                <a:ea typeface="Ibarra Real Nova Bold"/>
                <a:cs typeface="Ibarra Real Nova Bold"/>
                <a:sym typeface="Ibarra Real Nova Bold"/>
              </a:rPr>
              <a:t>(For Non-Experienced)</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1048674" name="Freeform 2"/>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675" name="Freeform 3"/>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676" name="Freeform 4"/>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677" name="Freeform 5"/>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678"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679" name="Freeform 7"/>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alphaModFix amt="12000"/>
            </a:blip>
            <a:stretch>
              <a:fillRect/>
            </a:stretch>
          </a:blipFill>
        </p:spPr>
      </p:sp>
      <p:sp>
        <p:nvSpPr>
          <p:cNvPr id="1048680" name="TextBox 8"/>
          <p:cNvSpPr txBox="1"/>
          <p:nvPr/>
        </p:nvSpPr>
        <p:spPr>
          <a:xfrm>
            <a:off x="3438929" y="83184"/>
            <a:ext cx="9456002" cy="945516"/>
          </a:xfrm>
          <a:prstGeom prst="rect">
            <a:avLst/>
          </a:prstGeom>
        </p:spPr>
        <p:txBody>
          <a:bodyPr lIns="0" tIns="0" rIns="0" bIns="0" rtlCol="0" anchor="t">
            <a:spAutoFit/>
          </a:bodyPr>
          <a:lstStyle/>
          <a:p>
            <a:pPr algn="l">
              <a:lnSpc>
                <a:spcPts val="7360"/>
              </a:lnSpc>
            </a:pPr>
            <a:r>
              <a:rPr lang="en-US" sz="6400" b="1">
                <a:solidFill>
                  <a:srgbClr val="EDC20D"/>
                </a:solidFill>
                <a:latin typeface="Ibarra Real Nova Bold"/>
                <a:ea typeface="Ibarra Real Nova Bold"/>
                <a:cs typeface="Ibarra Real Nova Bold"/>
                <a:sym typeface="Ibarra Real Nova Bold"/>
              </a:rPr>
              <a:t>Overall Conclusion</a:t>
            </a:r>
          </a:p>
        </p:txBody>
      </p:sp>
      <p:sp>
        <p:nvSpPr>
          <p:cNvPr id="1048681" name="TextBox 9"/>
          <p:cNvSpPr txBox="1"/>
          <p:nvPr/>
        </p:nvSpPr>
        <p:spPr>
          <a:xfrm>
            <a:off x="2594041" y="1389868"/>
            <a:ext cx="9600160" cy="9795764"/>
          </a:xfrm>
          <a:prstGeom prst="rect">
            <a:avLst/>
          </a:prstGeom>
        </p:spPr>
        <p:txBody>
          <a:bodyPr lIns="0" tIns="0" rIns="0" bIns="0" rtlCol="0" anchor="t">
            <a:spAutoFit/>
          </a:bodyPr>
          <a:lstStyle/>
          <a:p>
            <a:pPr algn="l">
              <a:lnSpc>
                <a:spcPts val="3506"/>
              </a:lnSpc>
            </a:pPr>
            <a:r>
              <a:rPr lang="en-US" sz="2452" b="1">
                <a:solidFill>
                  <a:srgbClr val="BFBFBF"/>
                </a:solidFill>
                <a:latin typeface="Carlito Bold"/>
                <a:ea typeface="Carlito Bold"/>
                <a:cs typeface="Carlito Bold"/>
                <a:sym typeface="Carlito Bold"/>
              </a:rPr>
              <a:t>Model Overview</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A logistic regression model was developed to classify accident severity using behavioral and situational factors. The dataset showed imbalanced class distribution, with 79% of cases labeled as severe and 21% as non-severe.</a:t>
            </a:r>
          </a:p>
          <a:p>
            <a:pPr algn="just">
              <a:lnSpc>
                <a:spcPts val="3506"/>
              </a:lnSpc>
            </a:pPr>
            <a:r>
              <a:rPr lang="en-US" sz="2452" b="1">
                <a:solidFill>
                  <a:srgbClr val="BFBFBF"/>
                </a:solidFill>
                <a:latin typeface="Carlito Bold"/>
                <a:ea typeface="Carlito Bold"/>
                <a:cs typeface="Carlito Bold"/>
                <a:sym typeface="Carlito Bold"/>
              </a:rPr>
              <a:t>Model Performance:</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 Accuracy: 67%</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  F1 Score:</a:t>
            </a:r>
          </a:p>
          <a:p>
            <a:pPr algn="just">
              <a:lnSpc>
                <a:spcPts val="3506"/>
              </a:lnSpc>
            </a:pPr>
            <a:r>
              <a:rPr lang="en-US" sz="2452" b="1">
                <a:solidFill>
                  <a:srgbClr val="BFBFBF"/>
                </a:solidFill>
                <a:latin typeface="Carlito Bold"/>
                <a:ea typeface="Carlito Bold"/>
                <a:cs typeface="Carlito Bold"/>
                <a:sym typeface="Carlito Bold"/>
              </a:rPr>
              <a:t>High Severity (class 1): 0.77 – reasonably strong</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Low Severity (class 0): 0.38 – weak, due to poor precision and recall</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Recall (class 1): 0.71 – The model is moderately effective in identifying high-severity cases.</a:t>
            </a:r>
          </a:p>
          <a:p>
            <a:pPr marL="529404" lvl="1" indent="-264702" algn="just">
              <a:lnSpc>
                <a:spcPts val="3506"/>
              </a:lnSpc>
              <a:buFont typeface="Arial"/>
              <a:buChar char="•"/>
            </a:pPr>
            <a:r>
              <a:rPr lang="en-US" sz="2452" b="1">
                <a:solidFill>
                  <a:srgbClr val="BFBFBF"/>
                </a:solidFill>
                <a:latin typeface="Carlito Bold"/>
                <a:ea typeface="Carlito Bold"/>
                <a:cs typeface="Carlito Bold"/>
                <a:sym typeface="Carlito Bold"/>
              </a:rPr>
              <a:t>Precision (class 1): 0.85 – The model is confident when it predicts high severity.</a:t>
            </a:r>
          </a:p>
          <a:p>
            <a:pPr marL="529404" lvl="1" indent="-264702" algn="just">
              <a:lnSpc>
                <a:spcPts val="3506"/>
              </a:lnSpc>
              <a:buFont typeface="Arial"/>
              <a:buChar char="•"/>
            </a:pPr>
            <a:r>
              <a:rPr lang="en-US" sz="2452">
                <a:solidFill>
                  <a:srgbClr val="BFBFBF"/>
                </a:solidFill>
                <a:latin typeface="Carlito"/>
                <a:ea typeface="Carlito"/>
                <a:cs typeface="Carlito"/>
                <a:sym typeface="Carlito"/>
              </a:rPr>
              <a:t>The model shows moderate effectiveness in predicting accident severity, highlighting aggressive driving, multitasking, and poor maintenance as key risk factors, while unexpected trends in predictors like rule-breaking and speeding suggest the need for deeper data investigation.</a:t>
            </a:r>
          </a:p>
          <a:p>
            <a:pPr algn="just">
              <a:lnSpc>
                <a:spcPts val="3506"/>
              </a:lnSpc>
            </a:pPr>
            <a:endParaRPr lang="en-US" sz="2452">
              <a:solidFill>
                <a:srgbClr val="BFBFBF"/>
              </a:solidFill>
              <a:latin typeface="Carlito"/>
              <a:ea typeface="Carlito"/>
              <a:cs typeface="Carlito"/>
              <a:sym typeface="Carlito"/>
            </a:endParaRPr>
          </a:p>
          <a:p>
            <a:pPr algn="just">
              <a:lnSpc>
                <a:spcPts val="3506"/>
              </a:lnSpc>
            </a:pPr>
            <a:endParaRPr lang="en-US" sz="2452">
              <a:solidFill>
                <a:srgbClr val="BFBFBF"/>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86C72"/>
        </a:solidFill>
        <a:effectLst/>
      </p:bgPr>
    </p:bg>
    <p:spTree>
      <p:nvGrpSpPr>
        <p:cNvPr id="1" name=""/>
        <p:cNvGrpSpPr/>
        <p:nvPr/>
      </p:nvGrpSpPr>
      <p:grpSpPr>
        <a:xfrm>
          <a:off x="0" y="0"/>
          <a:ext cx="0" cy="0"/>
          <a:chOff x="0" y="0"/>
          <a:chExt cx="0" cy="0"/>
        </a:xfrm>
      </p:grpSpPr>
      <p:sp>
        <p:nvSpPr>
          <p:cNvPr id="1048682" name="Freeform 2"/>
          <p:cNvSpPr/>
          <p:nvPr/>
        </p:nvSpPr>
        <p:spPr>
          <a:xfrm rot="5400000">
            <a:off x="4493541" y="3500173"/>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2"/>
            <a:stretch>
              <a:fillRect/>
            </a:stretch>
          </a:blipFill>
        </p:spPr>
      </p:sp>
      <p:sp>
        <p:nvSpPr>
          <p:cNvPr id="1048683" name="TextBox 3"/>
          <p:cNvSpPr txBox="1"/>
          <p:nvPr/>
        </p:nvSpPr>
        <p:spPr>
          <a:xfrm>
            <a:off x="8248409" y="3263748"/>
            <a:ext cx="9474774" cy="4565757"/>
          </a:xfrm>
          <a:prstGeom prst="rect">
            <a:avLst/>
          </a:prstGeom>
        </p:spPr>
        <p:txBody>
          <a:bodyPr lIns="0" tIns="0" rIns="0" bIns="0" rtlCol="0" anchor="t">
            <a:spAutoFit/>
          </a:bodyPr>
          <a:lstStyle/>
          <a:p>
            <a:pPr algn="l">
              <a:lnSpc>
                <a:spcPts val="6107"/>
              </a:lnSpc>
            </a:pPr>
            <a:r>
              <a:rPr lang="en-US" sz="5310" b="1">
                <a:solidFill>
                  <a:srgbClr val="000000"/>
                </a:solidFill>
                <a:latin typeface="Ibarra Real Nova Bold"/>
                <a:ea typeface="Ibarra Real Nova Bold"/>
                <a:cs typeface="Ibarra Real Nova Bold"/>
                <a:sym typeface="Ibarra Real Nova Bold"/>
              </a:rPr>
              <a:t>To find the relationship between the severity of road accidents and </a:t>
            </a:r>
          </a:p>
          <a:p>
            <a:pPr algn="l">
              <a:lnSpc>
                <a:spcPts val="6107"/>
              </a:lnSpc>
            </a:pPr>
            <a:r>
              <a:rPr lang="en-US" sz="5310" b="1">
                <a:solidFill>
                  <a:srgbClr val="000000"/>
                </a:solidFill>
                <a:latin typeface="Ibarra Real Nova Bold"/>
                <a:ea typeface="Ibarra Real Nova Bold"/>
                <a:cs typeface="Ibarra Real Nova Bold"/>
                <a:sym typeface="Ibarra Real Nova Bold"/>
              </a:rPr>
              <a:t>the response time of emergency healthcare services.</a:t>
            </a:r>
          </a:p>
          <a:p>
            <a:pPr algn="l">
              <a:lnSpc>
                <a:spcPts val="5464"/>
              </a:lnSpc>
            </a:pPr>
            <a:endParaRPr lang="en-US" sz="5310" b="1">
              <a:solidFill>
                <a:srgbClr val="000000"/>
              </a:solidFill>
              <a:latin typeface="Ibarra Real Nova Bold"/>
              <a:ea typeface="Ibarra Real Nova Bold"/>
              <a:cs typeface="Ibarra Real Nova Bold"/>
              <a:sym typeface="Ibarra Real Nova Bold"/>
            </a:endParaRPr>
          </a:p>
        </p:txBody>
      </p:sp>
      <p:sp>
        <p:nvSpPr>
          <p:cNvPr id="1048684" name="TextBox 4"/>
          <p:cNvSpPr txBox="1"/>
          <p:nvPr/>
        </p:nvSpPr>
        <p:spPr>
          <a:xfrm>
            <a:off x="4749016" y="4351866"/>
            <a:ext cx="3286653" cy="1392767"/>
          </a:xfrm>
          <a:prstGeom prst="rect">
            <a:avLst/>
          </a:prstGeom>
        </p:spPr>
        <p:txBody>
          <a:bodyPr lIns="0" tIns="0" rIns="0" bIns="0" rtlCol="0" anchor="t">
            <a:spAutoFit/>
          </a:bodyPr>
          <a:lstStyle/>
          <a:p>
            <a:pPr algn="ctr">
              <a:lnSpc>
                <a:spcPts val="10924"/>
              </a:lnSpc>
            </a:pPr>
            <a:r>
              <a:rPr lang="en-US" sz="9499" b="1">
                <a:solidFill>
                  <a:srgbClr val="000000"/>
                </a:solidFill>
                <a:latin typeface="Ibarra Real Nova Bold"/>
                <a:ea typeface="Ibarra Real Nova Bold"/>
                <a:cs typeface="Ibarra Real Nova Bold"/>
                <a:sym typeface="Ibarra Real Nova Bold"/>
              </a:rPr>
              <a:t>02</a:t>
            </a:r>
          </a:p>
        </p:txBody>
      </p:sp>
      <p:sp>
        <p:nvSpPr>
          <p:cNvPr id="1048685" name="AutoShape 5"/>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686" name="AutoShape 6"/>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Freeform 2"/>
          <p:cNvSpPr/>
          <p:nvPr/>
        </p:nvSpPr>
        <p:spPr>
          <a:xfrm rot="8505824">
            <a:off x="-2590439" y="-1499683"/>
            <a:ext cx="10892694" cy="9427132"/>
          </a:xfrm>
          <a:custGeom>
            <a:avLst/>
            <a:gdLst/>
            <a:ahLst/>
            <a:cxnLst/>
            <a:rect l="l" t="t" r="r" b="b"/>
            <a:pathLst>
              <a:path w="10892694" h="9427132">
                <a:moveTo>
                  <a:pt x="0" y="0"/>
                </a:moveTo>
                <a:lnTo>
                  <a:pt x="10892694" y="0"/>
                </a:lnTo>
                <a:lnTo>
                  <a:pt x="10892694" y="9427131"/>
                </a:lnTo>
                <a:lnTo>
                  <a:pt x="0" y="9427131"/>
                </a:lnTo>
                <a:lnTo>
                  <a:pt x="0" y="0"/>
                </a:lnTo>
                <a:close/>
              </a:path>
            </a:pathLst>
          </a:custGeom>
          <a:blipFill>
            <a:blip r:embed="rId2"/>
            <a:stretch>
              <a:fillRect/>
            </a:stretch>
          </a:blipFill>
        </p:spPr>
      </p:sp>
      <p:sp>
        <p:nvSpPr>
          <p:cNvPr id="1048688" name="Freeform 3"/>
          <p:cNvSpPr/>
          <p:nvPr/>
        </p:nvSpPr>
        <p:spPr>
          <a:xfrm rot="5400000">
            <a:off x="51538" y="1912830"/>
            <a:ext cx="3006634" cy="2602105"/>
          </a:xfrm>
          <a:custGeom>
            <a:avLst/>
            <a:gdLst/>
            <a:ahLst/>
            <a:cxnLst/>
            <a:rect l="l" t="t" r="r" b="b"/>
            <a:pathLst>
              <a:path w="3006634" h="2602105">
                <a:moveTo>
                  <a:pt x="0" y="0"/>
                </a:moveTo>
                <a:lnTo>
                  <a:pt x="3006634" y="0"/>
                </a:lnTo>
                <a:lnTo>
                  <a:pt x="3006634" y="2602105"/>
                </a:lnTo>
                <a:lnTo>
                  <a:pt x="0" y="2602105"/>
                </a:lnTo>
                <a:lnTo>
                  <a:pt x="0" y="0"/>
                </a:lnTo>
                <a:close/>
              </a:path>
            </a:pathLst>
          </a:custGeom>
          <a:blipFill>
            <a:blip r:embed="rId3"/>
            <a:stretch>
              <a:fillRect/>
            </a:stretch>
          </a:blipFill>
        </p:spPr>
      </p:sp>
      <p:sp>
        <p:nvSpPr>
          <p:cNvPr id="1048689" name="Freeform 4"/>
          <p:cNvSpPr/>
          <p:nvPr/>
        </p:nvSpPr>
        <p:spPr>
          <a:xfrm rot="4825405">
            <a:off x="2850565" y="7595299"/>
            <a:ext cx="8272267" cy="7159271"/>
          </a:xfrm>
          <a:custGeom>
            <a:avLst/>
            <a:gdLst/>
            <a:ahLst/>
            <a:cxnLst/>
            <a:rect l="l" t="t" r="r" b="b"/>
            <a:pathLst>
              <a:path w="8272267" h="7159271">
                <a:moveTo>
                  <a:pt x="0" y="0"/>
                </a:moveTo>
                <a:lnTo>
                  <a:pt x="8272267" y="0"/>
                </a:lnTo>
                <a:lnTo>
                  <a:pt x="8272267" y="7159271"/>
                </a:lnTo>
                <a:lnTo>
                  <a:pt x="0" y="7159271"/>
                </a:lnTo>
                <a:lnTo>
                  <a:pt x="0" y="0"/>
                </a:lnTo>
                <a:close/>
              </a:path>
            </a:pathLst>
          </a:custGeom>
          <a:blipFill>
            <a:blip r:embed="rId3"/>
            <a:stretch>
              <a:fillRect/>
            </a:stretch>
          </a:blipFill>
        </p:spPr>
      </p:sp>
      <p:sp>
        <p:nvSpPr>
          <p:cNvPr id="1048690" name="TextBox 5"/>
          <p:cNvSpPr txBox="1"/>
          <p:nvPr/>
        </p:nvSpPr>
        <p:spPr>
          <a:xfrm>
            <a:off x="3138005" y="2416947"/>
            <a:ext cx="5705820" cy="1849755"/>
          </a:xfrm>
          <a:prstGeom prst="rect">
            <a:avLst/>
          </a:prstGeom>
        </p:spPr>
        <p:txBody>
          <a:bodyPr lIns="0" tIns="0" rIns="0" bIns="0" rtlCol="0" anchor="t">
            <a:spAutoFit/>
          </a:bodyPr>
          <a:lstStyle/>
          <a:p>
            <a:pPr algn="l">
              <a:lnSpc>
                <a:spcPts val="7244"/>
              </a:lnSpc>
            </a:pPr>
            <a:r>
              <a:rPr lang="en-US" sz="6300" b="1">
                <a:solidFill>
                  <a:srgbClr val="000000"/>
                </a:solidFill>
                <a:latin typeface="Ibarra Real Nova Bold"/>
                <a:ea typeface="Ibarra Real Nova Bold"/>
                <a:cs typeface="Ibarra Real Nova Bold"/>
                <a:sym typeface="Ibarra Real Nova Bold"/>
              </a:rPr>
              <a:t>Chi-square </a:t>
            </a:r>
          </a:p>
          <a:p>
            <a:pPr algn="l">
              <a:lnSpc>
                <a:spcPts val="7244"/>
              </a:lnSpc>
            </a:pPr>
            <a:r>
              <a:rPr lang="en-US" sz="6300" b="1">
                <a:solidFill>
                  <a:srgbClr val="000000"/>
                </a:solidFill>
                <a:latin typeface="Ibarra Real Nova Bold"/>
                <a:ea typeface="Ibarra Real Nova Bold"/>
                <a:cs typeface="Ibarra Real Nova Bold"/>
                <a:sym typeface="Ibarra Real Nova Bold"/>
              </a:rPr>
              <a:t>test</a:t>
            </a:r>
          </a:p>
        </p:txBody>
      </p:sp>
      <p:sp>
        <p:nvSpPr>
          <p:cNvPr id="1048691" name="TextBox 6"/>
          <p:cNvSpPr txBox="1"/>
          <p:nvPr/>
        </p:nvSpPr>
        <p:spPr>
          <a:xfrm>
            <a:off x="9144000" y="1844502"/>
            <a:ext cx="8342285" cy="4681474"/>
          </a:xfrm>
          <a:prstGeom prst="rect">
            <a:avLst/>
          </a:prstGeom>
        </p:spPr>
        <p:txBody>
          <a:bodyPr lIns="0" tIns="0" rIns="0" bIns="0" rtlCol="0" anchor="t">
            <a:spAutoFit/>
          </a:bodyPr>
          <a:lstStyle/>
          <a:p>
            <a:pPr algn="l">
              <a:lnSpc>
                <a:spcPts val="5266"/>
              </a:lnSpc>
            </a:pPr>
            <a:r>
              <a:rPr lang="en-US" sz="4051" b="1">
                <a:solidFill>
                  <a:srgbClr val="090909"/>
                </a:solidFill>
                <a:latin typeface="Carlito Bold"/>
                <a:ea typeface="Carlito Bold"/>
                <a:cs typeface="Carlito Bold"/>
                <a:sym typeface="Carlito Bold"/>
              </a:rPr>
              <a:t>Key Variables:</a:t>
            </a:r>
          </a:p>
          <a:p>
            <a:pPr marL="874630" lvl="1" indent="-437315" algn="l">
              <a:lnSpc>
                <a:spcPts val="5266"/>
              </a:lnSpc>
              <a:buFont typeface="Arial"/>
              <a:buChar char="•"/>
            </a:pPr>
            <a:r>
              <a:rPr lang="en-US" sz="4051" b="1">
                <a:solidFill>
                  <a:srgbClr val="090909"/>
                </a:solidFill>
                <a:latin typeface="Carlito Bold"/>
                <a:ea typeface="Carlito Bold"/>
                <a:cs typeface="Carlito Bold"/>
                <a:sym typeface="Carlito Bold"/>
              </a:rPr>
              <a:t>Emergency Time (time taken for help to arrive)</a:t>
            </a:r>
          </a:p>
          <a:p>
            <a:pPr marL="874630" lvl="1" indent="-437315" algn="l">
              <a:lnSpc>
                <a:spcPts val="5266"/>
              </a:lnSpc>
              <a:buFont typeface="Arial"/>
              <a:buChar char="•"/>
            </a:pPr>
            <a:r>
              <a:rPr lang="en-US" sz="4051" b="1">
                <a:solidFill>
                  <a:srgbClr val="090909"/>
                </a:solidFill>
                <a:latin typeface="Carlito Bold"/>
                <a:ea typeface="Carlito Bold"/>
                <a:cs typeface="Carlito Bold"/>
                <a:sym typeface="Carlito Bold"/>
              </a:rPr>
              <a:t>First Aid Provided (Yes/No)</a:t>
            </a:r>
          </a:p>
          <a:p>
            <a:pPr marL="874630" lvl="1" indent="-437315" algn="l">
              <a:lnSpc>
                <a:spcPts val="5266"/>
              </a:lnSpc>
              <a:buFont typeface="Arial"/>
              <a:buChar char="•"/>
            </a:pPr>
            <a:r>
              <a:rPr lang="en-US" sz="4051" b="1">
                <a:solidFill>
                  <a:srgbClr val="090909"/>
                </a:solidFill>
                <a:latin typeface="Carlito Bold"/>
                <a:ea typeface="Carlito Bold"/>
                <a:cs typeface="Carlito Bold"/>
                <a:sym typeface="Carlito Bold"/>
              </a:rPr>
              <a:t>Delay in Injury Recognition or Treatment</a:t>
            </a:r>
          </a:p>
          <a:p>
            <a:pPr algn="l">
              <a:lnSpc>
                <a:spcPts val="5266"/>
              </a:lnSpc>
            </a:pPr>
            <a:endParaRPr lang="en-US" sz="4051" b="1">
              <a:solidFill>
                <a:srgbClr val="090909"/>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86C72"/>
        </a:solidFill>
        <a:effectLst/>
      </p:bgPr>
    </p:bg>
    <p:spTree>
      <p:nvGrpSpPr>
        <p:cNvPr id="1" name=""/>
        <p:cNvGrpSpPr/>
        <p:nvPr/>
      </p:nvGrpSpPr>
      <p:grpSpPr>
        <a:xfrm>
          <a:off x="0" y="0"/>
          <a:ext cx="0" cy="0"/>
          <a:chOff x="0" y="0"/>
          <a:chExt cx="0" cy="0"/>
        </a:xfrm>
      </p:grpSpPr>
      <p:sp>
        <p:nvSpPr>
          <p:cNvPr id="1048692"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693"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694" name="Freeform 4"/>
          <p:cNvSpPr/>
          <p:nvPr/>
        </p:nvSpPr>
        <p:spPr>
          <a:xfrm>
            <a:off x="1028700" y="1541702"/>
            <a:ext cx="16230600" cy="3601798"/>
          </a:xfrm>
          <a:custGeom>
            <a:avLst/>
            <a:gdLst/>
            <a:ahLst/>
            <a:cxnLst/>
            <a:rect l="l" t="t" r="r" b="b"/>
            <a:pathLst>
              <a:path w="16230600" h="3601798">
                <a:moveTo>
                  <a:pt x="0" y="0"/>
                </a:moveTo>
                <a:lnTo>
                  <a:pt x="16230600" y="0"/>
                </a:lnTo>
                <a:lnTo>
                  <a:pt x="16230600" y="3601798"/>
                </a:lnTo>
                <a:lnTo>
                  <a:pt x="0" y="3601798"/>
                </a:lnTo>
                <a:lnTo>
                  <a:pt x="0" y="0"/>
                </a:lnTo>
                <a:close/>
              </a:path>
            </a:pathLst>
          </a:custGeom>
          <a:blipFill>
            <a:blip r:embed="rId2"/>
            <a:stretch>
              <a:fillRect/>
            </a:stretch>
          </a:blipFill>
        </p:spPr>
      </p:sp>
      <p:sp>
        <p:nvSpPr>
          <p:cNvPr id="1048695" name="Freeform 5"/>
          <p:cNvSpPr/>
          <p:nvPr/>
        </p:nvSpPr>
        <p:spPr>
          <a:xfrm>
            <a:off x="1028700" y="5586493"/>
            <a:ext cx="16230600" cy="3945560"/>
          </a:xfrm>
          <a:custGeom>
            <a:avLst/>
            <a:gdLst/>
            <a:ahLst/>
            <a:cxnLst/>
            <a:rect l="l" t="t" r="r" b="b"/>
            <a:pathLst>
              <a:path w="16230600" h="3945560">
                <a:moveTo>
                  <a:pt x="0" y="0"/>
                </a:moveTo>
                <a:lnTo>
                  <a:pt x="16230600" y="0"/>
                </a:lnTo>
                <a:lnTo>
                  <a:pt x="16230600" y="3945560"/>
                </a:lnTo>
                <a:lnTo>
                  <a:pt x="0" y="3945560"/>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2"/>
          <p:cNvGrpSpPr/>
          <p:nvPr/>
        </p:nvGrpSpPr>
        <p:grpSpPr>
          <a:xfrm>
            <a:off x="9144000" y="-304808"/>
            <a:ext cx="9675039" cy="10797397"/>
            <a:chOff x="0" y="0"/>
            <a:chExt cx="3272791" cy="3652453"/>
          </a:xfrm>
        </p:grpSpPr>
        <p:sp>
          <p:nvSpPr>
            <p:cNvPr id="1048696" name="Freeform 3"/>
            <p:cNvSpPr/>
            <p:nvPr/>
          </p:nvSpPr>
          <p:spPr>
            <a:xfrm>
              <a:off x="0" y="0"/>
              <a:ext cx="3272791" cy="3652453"/>
            </a:xfrm>
            <a:custGeom>
              <a:avLst/>
              <a:gdLst/>
              <a:ahLst/>
              <a:cxnLst/>
              <a:rect l="l" t="t" r="r" b="b"/>
              <a:pathLst>
                <a:path w="3272791" h="3652453">
                  <a:moveTo>
                    <a:pt x="0" y="0"/>
                  </a:moveTo>
                  <a:lnTo>
                    <a:pt x="3272791" y="0"/>
                  </a:lnTo>
                  <a:lnTo>
                    <a:pt x="3272791" y="3652453"/>
                  </a:lnTo>
                  <a:lnTo>
                    <a:pt x="0" y="3652453"/>
                  </a:lnTo>
                  <a:close/>
                </a:path>
              </a:pathLst>
            </a:custGeom>
            <a:solidFill>
              <a:srgbClr val="EDC20D"/>
            </a:solidFill>
          </p:spPr>
        </p:sp>
      </p:grpSp>
      <p:grpSp>
        <p:nvGrpSpPr>
          <p:cNvPr id="94" name="Group 4"/>
          <p:cNvGrpSpPr/>
          <p:nvPr/>
        </p:nvGrpSpPr>
        <p:grpSpPr>
          <a:xfrm rot="2700000">
            <a:off x="8374811" y="1747963"/>
            <a:ext cx="1538378" cy="1535917"/>
            <a:chOff x="0" y="0"/>
            <a:chExt cx="6350000" cy="6339840"/>
          </a:xfrm>
        </p:grpSpPr>
        <p:sp>
          <p:nvSpPr>
            <p:cNvPr id="1048697"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DC20D"/>
            </a:solidFill>
          </p:spPr>
        </p:sp>
      </p:grpSp>
      <p:sp>
        <p:nvSpPr>
          <p:cNvPr id="1048698" name="TextBox 6"/>
          <p:cNvSpPr txBox="1"/>
          <p:nvPr/>
        </p:nvSpPr>
        <p:spPr>
          <a:xfrm>
            <a:off x="1462165" y="4629121"/>
            <a:ext cx="6594908" cy="1363822"/>
          </a:xfrm>
          <a:prstGeom prst="rect">
            <a:avLst/>
          </a:prstGeom>
        </p:spPr>
        <p:txBody>
          <a:bodyPr lIns="0" tIns="0" rIns="0" bIns="0" rtlCol="0" anchor="t">
            <a:spAutoFit/>
          </a:bodyPr>
          <a:lstStyle/>
          <a:p>
            <a:pPr algn="l">
              <a:lnSpc>
                <a:spcPts val="5343"/>
              </a:lnSpc>
            </a:pPr>
            <a:r>
              <a:rPr lang="en-US" sz="4646" b="1">
                <a:solidFill>
                  <a:srgbClr val="000000"/>
                </a:solidFill>
                <a:latin typeface="Ibarra Real Nova Bold"/>
                <a:ea typeface="Ibarra Real Nova Bold"/>
                <a:cs typeface="Ibarra Real Nova Bold"/>
                <a:sym typeface="Ibarra Real Nova Bold"/>
              </a:rPr>
              <a:t>Chi-Square Test – Experienced</a:t>
            </a:r>
          </a:p>
        </p:txBody>
      </p:sp>
      <p:sp>
        <p:nvSpPr>
          <p:cNvPr id="1048699" name="TextBox 7"/>
          <p:cNvSpPr txBox="1"/>
          <p:nvPr/>
        </p:nvSpPr>
        <p:spPr>
          <a:xfrm>
            <a:off x="10538721" y="1136560"/>
            <a:ext cx="7237450" cy="1379361"/>
          </a:xfrm>
          <a:prstGeom prst="rect">
            <a:avLst/>
          </a:prstGeom>
        </p:spPr>
        <p:txBody>
          <a:bodyPr lIns="0" tIns="0" rIns="0" bIns="0" rtlCol="0" anchor="t">
            <a:spAutoFit/>
          </a:bodyPr>
          <a:lstStyle/>
          <a:p>
            <a:pPr algn="l">
              <a:lnSpc>
                <a:spcPts val="5403"/>
              </a:lnSpc>
            </a:pPr>
            <a:r>
              <a:rPr lang="en-US" sz="4699" b="1">
                <a:solidFill>
                  <a:srgbClr val="000000"/>
                </a:solidFill>
                <a:latin typeface="Ibarra Real Nova Bold"/>
                <a:ea typeface="Ibarra Real Nova Bold"/>
                <a:cs typeface="Ibarra Real Nova Bold"/>
                <a:sym typeface="Ibarra Real Nova Bold"/>
              </a:rPr>
              <a:t>Chi-Square Test – Non-Experienced</a:t>
            </a:r>
          </a:p>
        </p:txBody>
      </p:sp>
      <p:sp>
        <p:nvSpPr>
          <p:cNvPr id="1048700" name="TextBox 8"/>
          <p:cNvSpPr txBox="1"/>
          <p:nvPr/>
        </p:nvSpPr>
        <p:spPr>
          <a:xfrm>
            <a:off x="470101" y="6566116"/>
            <a:ext cx="8579036" cy="2903982"/>
          </a:xfrm>
          <a:prstGeom prst="rect">
            <a:avLst/>
          </a:prstGeom>
        </p:spPr>
        <p:txBody>
          <a:bodyPr lIns="0" tIns="0" rIns="0" bIns="0" rtlCol="0" anchor="t">
            <a:spAutoFit/>
          </a:bodyPr>
          <a:lstStyle/>
          <a:p>
            <a:pPr algn="just">
              <a:lnSpc>
                <a:spcPts val="3811"/>
              </a:lnSpc>
            </a:pPr>
            <a:r>
              <a:rPr lang="en-US" sz="2932" b="1">
                <a:solidFill>
                  <a:srgbClr val="000000"/>
                </a:solidFill>
                <a:latin typeface="Carlito Bold"/>
                <a:ea typeface="Carlito Bold"/>
                <a:cs typeface="Carlito Bold"/>
                <a:sym typeface="Carlito Bold"/>
              </a:rPr>
              <a:t>Emergency Time: Significant (p = 0.0002)</a:t>
            </a:r>
          </a:p>
          <a:p>
            <a:pPr algn="just">
              <a:lnSpc>
                <a:spcPts val="3811"/>
              </a:lnSpc>
            </a:pPr>
            <a:r>
              <a:rPr lang="en-US" sz="2932" b="1">
                <a:solidFill>
                  <a:srgbClr val="000000"/>
                </a:solidFill>
                <a:latin typeface="Carlito Bold"/>
                <a:ea typeface="Carlito Bold"/>
                <a:cs typeface="Carlito Bold"/>
                <a:sym typeface="Carlito Bold"/>
              </a:rPr>
              <a:t>First Aid &amp; Injury Delay: Not significant</a:t>
            </a:r>
          </a:p>
          <a:p>
            <a:pPr algn="just">
              <a:lnSpc>
                <a:spcPts val="3811"/>
              </a:lnSpc>
            </a:pPr>
            <a:r>
              <a:rPr lang="en-US" sz="2932" b="1">
                <a:solidFill>
                  <a:srgbClr val="000000"/>
                </a:solidFill>
                <a:latin typeface="Carlito Bold"/>
                <a:ea typeface="Carlito Bold"/>
                <a:cs typeface="Carlito Bold"/>
                <a:sym typeface="Carlito Bold"/>
              </a:rPr>
              <a:t>Conclusion:</a:t>
            </a:r>
          </a:p>
          <a:p>
            <a:pPr algn="just">
              <a:lnSpc>
                <a:spcPts val="3811"/>
              </a:lnSpc>
            </a:pPr>
            <a:r>
              <a:rPr lang="en-US" sz="2932" b="1">
                <a:solidFill>
                  <a:srgbClr val="000000"/>
                </a:solidFill>
                <a:latin typeface="Carlito Bold"/>
                <a:ea typeface="Carlito Bold"/>
                <a:cs typeface="Carlito Bold"/>
                <a:sym typeface="Carlito Bold"/>
              </a:rPr>
              <a:t>Faster emergency response reduces accident severity</a:t>
            </a:r>
          </a:p>
          <a:p>
            <a:pPr algn="just">
              <a:lnSpc>
                <a:spcPts val="3811"/>
              </a:lnSpc>
            </a:pPr>
            <a:endParaRPr lang="en-US" sz="2932" b="1">
              <a:solidFill>
                <a:srgbClr val="000000"/>
              </a:solidFill>
              <a:latin typeface="Carlito Bold"/>
              <a:ea typeface="Carlito Bold"/>
              <a:cs typeface="Carlito Bold"/>
              <a:sym typeface="Carlito Bold"/>
            </a:endParaRPr>
          </a:p>
        </p:txBody>
      </p:sp>
      <p:sp>
        <p:nvSpPr>
          <p:cNvPr id="1048701" name="TextBox 9"/>
          <p:cNvSpPr txBox="1"/>
          <p:nvPr/>
        </p:nvSpPr>
        <p:spPr>
          <a:xfrm>
            <a:off x="9724043" y="3085935"/>
            <a:ext cx="8052127" cy="2962548"/>
          </a:xfrm>
          <a:prstGeom prst="rect">
            <a:avLst/>
          </a:prstGeom>
        </p:spPr>
        <p:txBody>
          <a:bodyPr lIns="0" tIns="0" rIns="0" bIns="0" rtlCol="0" anchor="t">
            <a:spAutoFit/>
          </a:bodyPr>
          <a:lstStyle/>
          <a:p>
            <a:pPr algn="l">
              <a:lnSpc>
                <a:spcPts val="3872"/>
              </a:lnSpc>
            </a:pPr>
            <a:r>
              <a:rPr lang="en-US" sz="2978" b="1">
                <a:solidFill>
                  <a:srgbClr val="000000"/>
                </a:solidFill>
                <a:latin typeface="Carlito Bold"/>
                <a:ea typeface="Carlito Bold"/>
                <a:cs typeface="Carlito Bold"/>
                <a:sym typeface="Carlito Bold"/>
              </a:rPr>
              <a:t>Emergency Time, First Aid, Injury Delay: All significant</a:t>
            </a:r>
          </a:p>
          <a:p>
            <a:pPr algn="l">
              <a:lnSpc>
                <a:spcPts val="3872"/>
              </a:lnSpc>
            </a:pPr>
            <a:r>
              <a:rPr lang="en-US" sz="2978" b="1">
                <a:solidFill>
                  <a:srgbClr val="000000"/>
                </a:solidFill>
                <a:latin typeface="Carlito Bold"/>
                <a:ea typeface="Carlito Bold"/>
                <a:cs typeface="Carlito Bold"/>
                <a:sym typeface="Carlito Bold"/>
              </a:rPr>
              <a:t>Conclusion:</a:t>
            </a:r>
          </a:p>
          <a:p>
            <a:pPr algn="l">
              <a:lnSpc>
                <a:spcPts val="3872"/>
              </a:lnSpc>
            </a:pPr>
            <a:r>
              <a:rPr lang="en-US" sz="2978" b="1">
                <a:solidFill>
                  <a:srgbClr val="000000"/>
                </a:solidFill>
                <a:latin typeface="Carlito Bold"/>
                <a:ea typeface="Carlito Bold"/>
                <a:cs typeface="Carlito Bold"/>
                <a:sym typeface="Carlito Bold"/>
              </a:rPr>
              <a:t>All three factors significantly impact severity in non-experienced individuals.</a:t>
            </a:r>
          </a:p>
          <a:p>
            <a:pPr algn="l">
              <a:lnSpc>
                <a:spcPts val="3872"/>
              </a:lnSpc>
            </a:pPr>
            <a:endParaRPr lang="en-US" sz="2978" b="1">
              <a:solidFill>
                <a:srgbClr val="000000"/>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Freeform 2"/>
          <p:cNvSpPr/>
          <p:nvPr/>
        </p:nvSpPr>
        <p:spPr>
          <a:xfrm rot="8505824">
            <a:off x="-2590439" y="-1499683"/>
            <a:ext cx="10892694" cy="9427132"/>
          </a:xfrm>
          <a:custGeom>
            <a:avLst/>
            <a:gdLst/>
            <a:ahLst/>
            <a:cxnLst/>
            <a:rect l="l" t="t" r="r" b="b"/>
            <a:pathLst>
              <a:path w="10892694" h="9427132">
                <a:moveTo>
                  <a:pt x="0" y="0"/>
                </a:moveTo>
                <a:lnTo>
                  <a:pt x="10892694" y="0"/>
                </a:lnTo>
                <a:lnTo>
                  <a:pt x="10892694" y="9427131"/>
                </a:lnTo>
                <a:lnTo>
                  <a:pt x="0" y="9427131"/>
                </a:lnTo>
                <a:lnTo>
                  <a:pt x="0" y="0"/>
                </a:lnTo>
                <a:close/>
              </a:path>
            </a:pathLst>
          </a:custGeom>
          <a:blipFill>
            <a:blip r:embed="rId2"/>
            <a:stretch>
              <a:fillRect/>
            </a:stretch>
          </a:blipFill>
        </p:spPr>
      </p:sp>
      <p:sp>
        <p:nvSpPr>
          <p:cNvPr id="1048703" name="Freeform 3"/>
          <p:cNvSpPr/>
          <p:nvPr/>
        </p:nvSpPr>
        <p:spPr>
          <a:xfrm rot="5400000">
            <a:off x="1046985" y="1024299"/>
            <a:ext cx="5059963" cy="4379168"/>
          </a:xfrm>
          <a:custGeom>
            <a:avLst/>
            <a:gdLst/>
            <a:ahLst/>
            <a:cxnLst/>
            <a:rect l="l" t="t" r="r" b="b"/>
            <a:pathLst>
              <a:path w="5059963" h="4379168">
                <a:moveTo>
                  <a:pt x="0" y="0"/>
                </a:moveTo>
                <a:lnTo>
                  <a:pt x="5059964" y="0"/>
                </a:lnTo>
                <a:lnTo>
                  <a:pt x="5059964" y="4379168"/>
                </a:lnTo>
                <a:lnTo>
                  <a:pt x="0" y="4379168"/>
                </a:lnTo>
                <a:lnTo>
                  <a:pt x="0" y="0"/>
                </a:lnTo>
                <a:close/>
              </a:path>
            </a:pathLst>
          </a:custGeom>
          <a:blipFill>
            <a:blip r:embed="rId3"/>
            <a:stretch>
              <a:fillRect/>
            </a:stretch>
          </a:blipFill>
        </p:spPr>
      </p:sp>
      <p:sp>
        <p:nvSpPr>
          <p:cNvPr id="1048704" name="Freeform 4"/>
          <p:cNvSpPr/>
          <p:nvPr/>
        </p:nvSpPr>
        <p:spPr>
          <a:xfrm rot="4825405">
            <a:off x="2850565" y="7595299"/>
            <a:ext cx="8272267" cy="7159271"/>
          </a:xfrm>
          <a:custGeom>
            <a:avLst/>
            <a:gdLst/>
            <a:ahLst/>
            <a:cxnLst/>
            <a:rect l="l" t="t" r="r" b="b"/>
            <a:pathLst>
              <a:path w="8272267" h="7159271">
                <a:moveTo>
                  <a:pt x="0" y="0"/>
                </a:moveTo>
                <a:lnTo>
                  <a:pt x="8272267" y="0"/>
                </a:lnTo>
                <a:lnTo>
                  <a:pt x="8272267" y="7159271"/>
                </a:lnTo>
                <a:lnTo>
                  <a:pt x="0" y="7159271"/>
                </a:lnTo>
                <a:lnTo>
                  <a:pt x="0" y="0"/>
                </a:lnTo>
                <a:close/>
              </a:path>
            </a:pathLst>
          </a:custGeom>
          <a:blipFill>
            <a:blip r:embed="rId3"/>
            <a:stretch>
              <a:fillRect/>
            </a:stretch>
          </a:blipFill>
        </p:spPr>
      </p:sp>
      <p:sp>
        <p:nvSpPr>
          <p:cNvPr id="1048705" name="TextBox 5"/>
          <p:cNvSpPr txBox="1"/>
          <p:nvPr/>
        </p:nvSpPr>
        <p:spPr>
          <a:xfrm>
            <a:off x="1141541" y="2395755"/>
            <a:ext cx="4870853" cy="1664831"/>
          </a:xfrm>
          <a:prstGeom prst="rect">
            <a:avLst/>
          </a:prstGeom>
        </p:spPr>
        <p:txBody>
          <a:bodyPr lIns="0" tIns="0" rIns="0" bIns="0" rtlCol="0" anchor="t">
            <a:spAutoFit/>
          </a:bodyPr>
          <a:lstStyle/>
          <a:p>
            <a:pPr algn="ctr">
              <a:lnSpc>
                <a:spcPts val="6529"/>
              </a:lnSpc>
            </a:pPr>
            <a:r>
              <a:rPr lang="en-US" sz="5678" b="1">
                <a:solidFill>
                  <a:srgbClr val="000000"/>
                </a:solidFill>
                <a:latin typeface="Ibarra Real Nova Bold"/>
                <a:ea typeface="Ibarra Real Nova Bold"/>
                <a:cs typeface="Ibarra Real Nova Bold"/>
                <a:sym typeface="Ibarra Real Nova Bold"/>
              </a:rPr>
              <a:t>Proportional Analysis </a:t>
            </a:r>
          </a:p>
        </p:txBody>
      </p:sp>
      <p:sp>
        <p:nvSpPr>
          <p:cNvPr id="1048706" name="TextBox 6"/>
          <p:cNvSpPr txBox="1"/>
          <p:nvPr/>
        </p:nvSpPr>
        <p:spPr>
          <a:xfrm>
            <a:off x="9502209" y="866775"/>
            <a:ext cx="7757091" cy="6973825"/>
          </a:xfrm>
          <a:prstGeom prst="rect">
            <a:avLst/>
          </a:prstGeom>
        </p:spPr>
        <p:txBody>
          <a:bodyPr lIns="0" tIns="0" rIns="0" bIns="0" rtlCol="0" anchor="t">
            <a:spAutoFit/>
          </a:bodyPr>
          <a:lstStyle/>
          <a:p>
            <a:pPr algn="l">
              <a:lnSpc>
                <a:spcPts val="6864"/>
              </a:lnSpc>
            </a:pPr>
            <a:r>
              <a:rPr lang="en-US" sz="5280" b="1">
                <a:solidFill>
                  <a:srgbClr val="090909"/>
                </a:solidFill>
                <a:latin typeface="Carlito Bold"/>
                <a:ea typeface="Carlito Bold"/>
                <a:cs typeface="Carlito Bold"/>
                <a:sym typeface="Carlito Bold"/>
              </a:rPr>
              <a:t>Experienced:</a:t>
            </a:r>
          </a:p>
          <a:p>
            <a:pPr algn="l">
              <a:lnSpc>
                <a:spcPts val="6864"/>
              </a:lnSpc>
            </a:pPr>
            <a:r>
              <a:rPr lang="en-US" sz="5280" b="1">
                <a:solidFill>
                  <a:srgbClr val="090909"/>
                </a:solidFill>
                <a:latin typeface="Carlito Bold"/>
                <a:ea typeface="Carlito Bold"/>
                <a:cs typeface="Carlito Bold"/>
                <a:sym typeface="Carlito Bold"/>
              </a:rPr>
              <a:t>Emergency Time strongly linked to severity</a:t>
            </a:r>
          </a:p>
          <a:p>
            <a:pPr algn="l">
              <a:lnSpc>
                <a:spcPts val="6864"/>
              </a:lnSpc>
            </a:pPr>
            <a:endParaRPr lang="en-US" sz="5280" b="1">
              <a:solidFill>
                <a:srgbClr val="090909"/>
              </a:solidFill>
              <a:latin typeface="Carlito Bold"/>
              <a:ea typeface="Carlito Bold"/>
              <a:cs typeface="Carlito Bold"/>
              <a:sym typeface="Carlito Bold"/>
            </a:endParaRPr>
          </a:p>
          <a:p>
            <a:pPr algn="l">
              <a:lnSpc>
                <a:spcPts val="6864"/>
              </a:lnSpc>
            </a:pPr>
            <a:r>
              <a:rPr lang="en-US" sz="5280" b="1">
                <a:solidFill>
                  <a:srgbClr val="090909"/>
                </a:solidFill>
                <a:latin typeface="Carlito Bold"/>
                <a:ea typeface="Carlito Bold"/>
                <a:cs typeface="Carlito Bold"/>
                <a:sym typeface="Carlito Bold"/>
              </a:rPr>
              <a:t>Non-Experienced:</a:t>
            </a:r>
          </a:p>
          <a:p>
            <a:pPr algn="l">
              <a:lnSpc>
                <a:spcPts val="6864"/>
              </a:lnSpc>
            </a:pPr>
            <a:r>
              <a:rPr lang="en-US" sz="5280" b="1">
                <a:solidFill>
                  <a:srgbClr val="090909"/>
                </a:solidFill>
                <a:latin typeface="Carlito Bold"/>
                <a:ea typeface="Carlito Bold"/>
                <a:cs typeface="Carlito Bold"/>
                <a:sym typeface="Carlito Bold"/>
              </a:rPr>
              <a:t>Delays increase severity</a:t>
            </a:r>
          </a:p>
          <a:p>
            <a:pPr algn="l">
              <a:lnSpc>
                <a:spcPts val="6864"/>
              </a:lnSpc>
            </a:pPr>
            <a:r>
              <a:rPr lang="en-US" sz="5280" b="1">
                <a:solidFill>
                  <a:srgbClr val="090909"/>
                </a:solidFill>
                <a:latin typeface="Carlito Bold"/>
                <a:ea typeface="Carlito Bold"/>
                <a:cs typeface="Carlito Bold"/>
                <a:sym typeface="Carlito Bold"/>
              </a:rPr>
              <a:t>First aid reduces severity</a:t>
            </a:r>
          </a:p>
          <a:p>
            <a:pPr algn="l">
              <a:lnSpc>
                <a:spcPts val="6864"/>
              </a:lnSpc>
            </a:pPr>
            <a:endParaRPr lang="en-US" sz="5280" b="1">
              <a:solidFill>
                <a:srgbClr val="090909"/>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07" name="AutoShape 2"/>
          <p:cNvSpPr/>
          <p:nvPr/>
        </p:nvSpPr>
        <p:spPr>
          <a:xfrm rot="-5400000">
            <a:off x="4005271" y="363087"/>
            <a:ext cx="5658447" cy="0"/>
          </a:xfrm>
          <a:prstGeom prst="line">
            <a:avLst/>
          </a:prstGeom>
          <a:ln w="104775" cap="flat">
            <a:solidFill>
              <a:srgbClr val="EDC20D"/>
            </a:solidFill>
            <a:prstDash val="solid"/>
            <a:headEnd type="none" w="sm" len="sm"/>
            <a:tailEnd type="none" w="sm" len="sm"/>
          </a:ln>
        </p:spPr>
      </p:sp>
      <p:sp>
        <p:nvSpPr>
          <p:cNvPr id="1048708"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709" name="Freeform 4"/>
          <p:cNvSpPr/>
          <p:nvPr/>
        </p:nvSpPr>
        <p:spPr>
          <a:xfrm>
            <a:off x="1028700" y="949652"/>
            <a:ext cx="16230600" cy="4077938"/>
          </a:xfrm>
          <a:custGeom>
            <a:avLst/>
            <a:gdLst/>
            <a:ahLst/>
            <a:cxnLst/>
            <a:rect l="l" t="t" r="r" b="b"/>
            <a:pathLst>
              <a:path w="16230600" h="4077938">
                <a:moveTo>
                  <a:pt x="0" y="0"/>
                </a:moveTo>
                <a:lnTo>
                  <a:pt x="16230600" y="0"/>
                </a:lnTo>
                <a:lnTo>
                  <a:pt x="16230600" y="4077938"/>
                </a:lnTo>
                <a:lnTo>
                  <a:pt x="0" y="4077938"/>
                </a:lnTo>
                <a:lnTo>
                  <a:pt x="0" y="0"/>
                </a:lnTo>
                <a:close/>
              </a:path>
            </a:pathLst>
          </a:custGeom>
          <a:blipFill>
            <a:blip r:embed="rId2"/>
            <a:stretch>
              <a:fillRect/>
            </a:stretch>
          </a:blipFill>
        </p:spPr>
      </p:sp>
      <p:sp>
        <p:nvSpPr>
          <p:cNvPr id="1048710" name="Freeform 5"/>
          <p:cNvSpPr/>
          <p:nvPr/>
        </p:nvSpPr>
        <p:spPr>
          <a:xfrm>
            <a:off x="1028700" y="5513100"/>
            <a:ext cx="16230600" cy="3976497"/>
          </a:xfrm>
          <a:custGeom>
            <a:avLst/>
            <a:gdLst/>
            <a:ahLst/>
            <a:cxnLst/>
            <a:rect l="l" t="t" r="r" b="b"/>
            <a:pathLst>
              <a:path w="16230600" h="3976497">
                <a:moveTo>
                  <a:pt x="0" y="0"/>
                </a:moveTo>
                <a:lnTo>
                  <a:pt x="16230600" y="0"/>
                </a:lnTo>
                <a:lnTo>
                  <a:pt x="16230600" y="3976497"/>
                </a:lnTo>
                <a:lnTo>
                  <a:pt x="0" y="3976497"/>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4" name="TextBox 2"/>
          <p:cNvSpPr txBox="1"/>
          <p:nvPr/>
        </p:nvSpPr>
        <p:spPr>
          <a:xfrm>
            <a:off x="10033686" y="4113353"/>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2.</a:t>
            </a:r>
          </a:p>
        </p:txBody>
      </p:sp>
      <p:sp>
        <p:nvSpPr>
          <p:cNvPr id="1048595" name="TextBox 3"/>
          <p:cNvSpPr txBox="1"/>
          <p:nvPr/>
        </p:nvSpPr>
        <p:spPr>
          <a:xfrm>
            <a:off x="2493038" y="5907433"/>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3.</a:t>
            </a:r>
          </a:p>
        </p:txBody>
      </p:sp>
      <p:sp>
        <p:nvSpPr>
          <p:cNvPr id="1048596" name="AutoShape 4"/>
          <p:cNvSpPr/>
          <p:nvPr/>
        </p:nvSpPr>
        <p:spPr>
          <a:xfrm rot="-5400000">
            <a:off x="2919901" y="4392769"/>
            <a:ext cx="676464" cy="0"/>
          </a:xfrm>
          <a:prstGeom prst="line">
            <a:avLst/>
          </a:prstGeom>
          <a:ln w="95250" cap="flat">
            <a:solidFill>
              <a:srgbClr val="000000"/>
            </a:solidFill>
            <a:prstDash val="solid"/>
            <a:headEnd type="none" w="sm" len="sm"/>
            <a:tailEnd type="none" w="sm" len="sm"/>
          </a:ln>
        </p:spPr>
      </p:sp>
      <p:sp>
        <p:nvSpPr>
          <p:cNvPr id="1048597" name="AutoShape 5"/>
          <p:cNvSpPr/>
          <p:nvPr/>
        </p:nvSpPr>
        <p:spPr>
          <a:xfrm rot="-5400000">
            <a:off x="10460549" y="4354241"/>
            <a:ext cx="676464" cy="0"/>
          </a:xfrm>
          <a:prstGeom prst="line">
            <a:avLst/>
          </a:prstGeom>
          <a:ln w="95250" cap="flat">
            <a:solidFill>
              <a:srgbClr val="000000"/>
            </a:solidFill>
            <a:prstDash val="solid"/>
            <a:headEnd type="none" w="sm" len="sm"/>
            <a:tailEnd type="none" w="sm" len="sm"/>
          </a:ln>
        </p:spPr>
      </p:sp>
      <p:sp>
        <p:nvSpPr>
          <p:cNvPr id="1048598" name="AutoShape 6"/>
          <p:cNvSpPr/>
          <p:nvPr/>
        </p:nvSpPr>
        <p:spPr>
          <a:xfrm flipV="1">
            <a:off x="3258133" y="7600534"/>
            <a:ext cx="0" cy="676464"/>
          </a:xfrm>
          <a:prstGeom prst="line">
            <a:avLst/>
          </a:prstGeom>
          <a:ln w="95250" cap="flat">
            <a:solidFill>
              <a:srgbClr val="000000"/>
            </a:solidFill>
            <a:prstDash val="solid"/>
            <a:headEnd type="none" w="sm" len="sm"/>
            <a:tailEnd type="none" w="sm" len="sm"/>
          </a:ln>
        </p:spPr>
      </p:sp>
      <p:sp>
        <p:nvSpPr>
          <p:cNvPr id="1048599" name="AutoShape 7"/>
          <p:cNvSpPr/>
          <p:nvPr/>
        </p:nvSpPr>
        <p:spPr>
          <a:xfrm flipV="1">
            <a:off x="10798781" y="5877811"/>
            <a:ext cx="0" cy="676464"/>
          </a:xfrm>
          <a:prstGeom prst="line">
            <a:avLst/>
          </a:prstGeom>
          <a:ln w="95250" cap="flat">
            <a:solidFill>
              <a:srgbClr val="000000"/>
            </a:solidFill>
            <a:prstDash val="solid"/>
            <a:headEnd type="none" w="sm" len="sm"/>
            <a:tailEnd type="none" w="sm" len="sm"/>
          </a:ln>
        </p:spPr>
      </p:sp>
      <p:grpSp>
        <p:nvGrpSpPr>
          <p:cNvPr id="66" name="Group 8"/>
          <p:cNvGrpSpPr/>
          <p:nvPr/>
        </p:nvGrpSpPr>
        <p:grpSpPr>
          <a:xfrm rot="-5400000">
            <a:off x="4135085" y="1099428"/>
            <a:ext cx="2310251" cy="1761851"/>
            <a:chOff x="0" y="0"/>
            <a:chExt cx="2771140" cy="2113336"/>
          </a:xfrm>
        </p:grpSpPr>
        <p:sp>
          <p:nvSpPr>
            <p:cNvPr id="1048600" name="Freeform 9"/>
            <p:cNvSpPr/>
            <p:nvPr/>
          </p:nvSpPr>
          <p:spPr>
            <a:xfrm>
              <a:off x="0" y="0"/>
              <a:ext cx="2771140" cy="2113336"/>
            </a:xfrm>
            <a:custGeom>
              <a:avLst/>
              <a:gdLst/>
              <a:ahLst/>
              <a:cxnLst/>
              <a:rect l="l" t="t" r="r" b="b"/>
              <a:pathLst>
                <a:path w="2771140" h="2113336">
                  <a:moveTo>
                    <a:pt x="0" y="0"/>
                  </a:moveTo>
                  <a:lnTo>
                    <a:pt x="0" y="1210366"/>
                  </a:lnTo>
                  <a:lnTo>
                    <a:pt x="1384300" y="2113336"/>
                  </a:lnTo>
                  <a:lnTo>
                    <a:pt x="2771140" y="1210366"/>
                  </a:lnTo>
                  <a:lnTo>
                    <a:pt x="2771140" y="0"/>
                  </a:lnTo>
                  <a:close/>
                </a:path>
              </a:pathLst>
            </a:custGeom>
            <a:solidFill>
              <a:srgbClr val="000000"/>
            </a:solidFill>
          </p:spPr>
        </p:sp>
      </p:grpSp>
      <p:grpSp>
        <p:nvGrpSpPr>
          <p:cNvPr id="67" name="Group 10"/>
          <p:cNvGrpSpPr/>
          <p:nvPr/>
        </p:nvGrpSpPr>
        <p:grpSpPr>
          <a:xfrm rot="-5400000">
            <a:off x="1211238" y="-1349049"/>
            <a:ext cx="2717196" cy="6658804"/>
            <a:chOff x="0" y="0"/>
            <a:chExt cx="2771140" cy="6791000"/>
          </a:xfrm>
        </p:grpSpPr>
        <p:sp>
          <p:nvSpPr>
            <p:cNvPr id="1048601" name="Freeform 11"/>
            <p:cNvSpPr/>
            <p:nvPr/>
          </p:nvSpPr>
          <p:spPr>
            <a:xfrm>
              <a:off x="0" y="0"/>
              <a:ext cx="2771140" cy="6791000"/>
            </a:xfrm>
            <a:custGeom>
              <a:avLst/>
              <a:gdLst/>
              <a:ahLst/>
              <a:cxnLst/>
              <a:rect l="l" t="t" r="r" b="b"/>
              <a:pathLst>
                <a:path w="2771140" h="6791000">
                  <a:moveTo>
                    <a:pt x="0" y="0"/>
                  </a:moveTo>
                  <a:lnTo>
                    <a:pt x="0" y="5888030"/>
                  </a:lnTo>
                  <a:lnTo>
                    <a:pt x="1384300" y="6791000"/>
                  </a:lnTo>
                  <a:lnTo>
                    <a:pt x="2771140" y="5888030"/>
                  </a:lnTo>
                  <a:lnTo>
                    <a:pt x="2771140" y="0"/>
                  </a:lnTo>
                  <a:close/>
                </a:path>
              </a:pathLst>
            </a:custGeom>
            <a:solidFill>
              <a:srgbClr val="EDC20D"/>
            </a:solidFill>
          </p:spPr>
        </p:sp>
      </p:grpSp>
      <p:sp>
        <p:nvSpPr>
          <p:cNvPr id="1048602" name="TextBox 12"/>
          <p:cNvSpPr txBox="1"/>
          <p:nvPr/>
        </p:nvSpPr>
        <p:spPr>
          <a:xfrm>
            <a:off x="1028700" y="1299422"/>
            <a:ext cx="3773851" cy="806450"/>
          </a:xfrm>
          <a:prstGeom prst="rect">
            <a:avLst/>
          </a:prstGeom>
        </p:spPr>
        <p:txBody>
          <a:bodyPr lIns="0" tIns="0" rIns="0" bIns="0" rtlCol="0" anchor="t">
            <a:spAutoFit/>
          </a:bodyPr>
          <a:lstStyle/>
          <a:p>
            <a:pPr algn="l">
              <a:lnSpc>
                <a:spcPts val="6324"/>
              </a:lnSpc>
            </a:pPr>
            <a:r>
              <a:rPr lang="en-US" sz="5499" b="1">
                <a:solidFill>
                  <a:srgbClr val="000000"/>
                </a:solidFill>
                <a:latin typeface="Ibarra Real Nova Bold"/>
                <a:ea typeface="Ibarra Real Nova Bold"/>
                <a:cs typeface="Ibarra Real Nova Bold"/>
                <a:sym typeface="Ibarra Real Nova Bold"/>
              </a:rPr>
              <a:t>Overview</a:t>
            </a:r>
          </a:p>
        </p:txBody>
      </p:sp>
      <p:sp>
        <p:nvSpPr>
          <p:cNvPr id="1048603" name="TextBox 13"/>
          <p:cNvSpPr txBox="1"/>
          <p:nvPr/>
        </p:nvSpPr>
        <p:spPr>
          <a:xfrm>
            <a:off x="3544163" y="4131784"/>
            <a:ext cx="5599837"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Introduction</a:t>
            </a:r>
          </a:p>
        </p:txBody>
      </p:sp>
      <p:sp>
        <p:nvSpPr>
          <p:cNvPr id="1048604" name="TextBox 14"/>
          <p:cNvSpPr txBox="1"/>
          <p:nvPr/>
        </p:nvSpPr>
        <p:spPr>
          <a:xfrm>
            <a:off x="11084811" y="4093256"/>
            <a:ext cx="5372493"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Objective</a:t>
            </a:r>
          </a:p>
        </p:txBody>
      </p:sp>
      <p:sp>
        <p:nvSpPr>
          <p:cNvPr id="1048605" name="TextBox 15"/>
          <p:cNvSpPr txBox="1"/>
          <p:nvPr/>
        </p:nvSpPr>
        <p:spPr>
          <a:xfrm>
            <a:off x="3544163" y="5907433"/>
            <a:ext cx="5599837"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Data</a:t>
            </a:r>
          </a:p>
        </p:txBody>
      </p:sp>
      <p:sp>
        <p:nvSpPr>
          <p:cNvPr id="1048606" name="TextBox 16"/>
          <p:cNvSpPr txBox="1"/>
          <p:nvPr/>
        </p:nvSpPr>
        <p:spPr>
          <a:xfrm>
            <a:off x="11084811" y="5926483"/>
            <a:ext cx="5372493"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EDA</a:t>
            </a:r>
          </a:p>
        </p:txBody>
      </p:sp>
      <p:sp>
        <p:nvSpPr>
          <p:cNvPr id="1048607" name="TextBox 17"/>
          <p:cNvSpPr txBox="1"/>
          <p:nvPr/>
        </p:nvSpPr>
        <p:spPr>
          <a:xfrm>
            <a:off x="2493038" y="4151881"/>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1.</a:t>
            </a:r>
          </a:p>
        </p:txBody>
      </p:sp>
      <p:sp>
        <p:nvSpPr>
          <p:cNvPr id="1048608" name="TextBox 18"/>
          <p:cNvSpPr txBox="1"/>
          <p:nvPr/>
        </p:nvSpPr>
        <p:spPr>
          <a:xfrm>
            <a:off x="10081311" y="5886289"/>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4.</a:t>
            </a:r>
          </a:p>
        </p:txBody>
      </p:sp>
      <p:sp>
        <p:nvSpPr>
          <p:cNvPr id="1048609" name="TextBox 19"/>
          <p:cNvSpPr txBox="1"/>
          <p:nvPr/>
        </p:nvSpPr>
        <p:spPr>
          <a:xfrm>
            <a:off x="2493038" y="7650253"/>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3.</a:t>
            </a:r>
          </a:p>
        </p:txBody>
      </p:sp>
      <p:sp>
        <p:nvSpPr>
          <p:cNvPr id="1048610" name="TextBox 20"/>
          <p:cNvSpPr txBox="1"/>
          <p:nvPr/>
        </p:nvSpPr>
        <p:spPr>
          <a:xfrm>
            <a:off x="3544163" y="7610059"/>
            <a:ext cx="5599837"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Analysis</a:t>
            </a:r>
          </a:p>
        </p:txBody>
      </p:sp>
      <p:sp>
        <p:nvSpPr>
          <p:cNvPr id="1048611" name="AutoShape 21"/>
          <p:cNvSpPr/>
          <p:nvPr/>
        </p:nvSpPr>
        <p:spPr>
          <a:xfrm flipV="1">
            <a:off x="3258133" y="5876764"/>
            <a:ext cx="0" cy="676464"/>
          </a:xfrm>
          <a:prstGeom prst="line">
            <a:avLst/>
          </a:prstGeom>
          <a:ln w="95250" cap="flat">
            <a:solidFill>
              <a:srgbClr val="000000"/>
            </a:solidFill>
            <a:prstDash val="solid"/>
            <a:headEnd type="none" w="sm" len="sm"/>
            <a:tailEnd type="none" w="sm" len="sm"/>
          </a:ln>
        </p:spPr>
      </p:sp>
      <p:sp>
        <p:nvSpPr>
          <p:cNvPr id="1048612" name="TextBox 22"/>
          <p:cNvSpPr txBox="1"/>
          <p:nvPr/>
        </p:nvSpPr>
        <p:spPr>
          <a:xfrm>
            <a:off x="10033686" y="7650253"/>
            <a:ext cx="717469"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4.</a:t>
            </a:r>
          </a:p>
        </p:txBody>
      </p:sp>
      <p:sp>
        <p:nvSpPr>
          <p:cNvPr id="1048613" name="AutoShape 23"/>
          <p:cNvSpPr/>
          <p:nvPr/>
        </p:nvSpPr>
        <p:spPr>
          <a:xfrm flipV="1">
            <a:off x="10846406" y="7640728"/>
            <a:ext cx="0" cy="676464"/>
          </a:xfrm>
          <a:prstGeom prst="line">
            <a:avLst/>
          </a:prstGeom>
          <a:ln w="95250" cap="flat">
            <a:solidFill>
              <a:srgbClr val="000000"/>
            </a:solidFill>
            <a:prstDash val="solid"/>
            <a:headEnd type="none" w="sm" len="sm"/>
            <a:tailEnd type="none" w="sm" len="sm"/>
          </a:ln>
        </p:spPr>
      </p:sp>
      <p:sp>
        <p:nvSpPr>
          <p:cNvPr id="1048614" name="TextBox 24"/>
          <p:cNvSpPr txBox="1"/>
          <p:nvPr/>
        </p:nvSpPr>
        <p:spPr>
          <a:xfrm>
            <a:off x="11132156" y="7650253"/>
            <a:ext cx="5372493" cy="626745"/>
          </a:xfrm>
          <a:prstGeom prst="rect">
            <a:avLst/>
          </a:prstGeom>
        </p:spPr>
        <p:txBody>
          <a:bodyPr lIns="0" tIns="0" rIns="0" bIns="0" rtlCol="0" anchor="t">
            <a:spAutoFit/>
          </a:bodyPr>
          <a:lstStyle/>
          <a:p>
            <a:pPr algn="l">
              <a:lnSpc>
                <a:spcPts val="4830"/>
              </a:lnSpc>
            </a:pPr>
            <a:r>
              <a:rPr lang="en-US" sz="4200" b="1">
                <a:solidFill>
                  <a:srgbClr val="000000"/>
                </a:solidFill>
                <a:latin typeface="Ibarra Real Nova Bold"/>
                <a:ea typeface="Ibarra Real Nova Bold"/>
                <a:cs typeface="Ibarra Real Nova Bold"/>
                <a:sym typeface="Ibarra Real Nova Bold"/>
              </a:rPr>
              <a:t>Conclusion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11" name="Freeform 2"/>
          <p:cNvSpPr/>
          <p:nvPr/>
        </p:nvSpPr>
        <p:spPr>
          <a:xfrm rot="5400000">
            <a:off x="4493541" y="3500173"/>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2"/>
            <a:stretch>
              <a:fillRect/>
            </a:stretch>
          </a:blipFill>
        </p:spPr>
      </p:sp>
      <p:sp>
        <p:nvSpPr>
          <p:cNvPr id="1048712" name="TextBox 3"/>
          <p:cNvSpPr txBox="1"/>
          <p:nvPr/>
        </p:nvSpPr>
        <p:spPr>
          <a:xfrm>
            <a:off x="8516534" y="3936003"/>
            <a:ext cx="7246032" cy="2443570"/>
          </a:xfrm>
          <a:prstGeom prst="rect">
            <a:avLst/>
          </a:prstGeom>
        </p:spPr>
        <p:txBody>
          <a:bodyPr lIns="0" tIns="0" rIns="0" bIns="0" rtlCol="0" anchor="t">
            <a:spAutoFit/>
          </a:bodyPr>
          <a:lstStyle/>
          <a:p>
            <a:pPr algn="l">
              <a:lnSpc>
                <a:spcPts val="6396"/>
              </a:lnSpc>
            </a:pPr>
            <a:r>
              <a:rPr lang="en-US" sz="5561" b="1">
                <a:solidFill>
                  <a:srgbClr val="FFFFFF"/>
                </a:solidFill>
                <a:latin typeface="Ibarra Real Nova Bold"/>
                <a:ea typeface="Ibarra Real Nova Bold"/>
                <a:cs typeface="Ibarra Real Nova Bold"/>
                <a:sym typeface="Ibarra Real Nova Bold"/>
              </a:rPr>
              <a:t>Study the contribution of mobile phone usage to accidents</a:t>
            </a:r>
          </a:p>
        </p:txBody>
      </p:sp>
      <p:sp>
        <p:nvSpPr>
          <p:cNvPr id="1048713" name="TextBox 4"/>
          <p:cNvSpPr txBox="1"/>
          <p:nvPr/>
        </p:nvSpPr>
        <p:spPr>
          <a:xfrm>
            <a:off x="4749016" y="4351866"/>
            <a:ext cx="3286653" cy="1393825"/>
          </a:xfrm>
          <a:prstGeom prst="rect">
            <a:avLst/>
          </a:prstGeom>
        </p:spPr>
        <p:txBody>
          <a:bodyPr lIns="0" tIns="0" rIns="0" bIns="0" rtlCol="0" anchor="t">
            <a:spAutoFit/>
          </a:bodyPr>
          <a:lstStyle/>
          <a:p>
            <a:pPr algn="ctr">
              <a:lnSpc>
                <a:spcPts val="10924"/>
              </a:lnSpc>
            </a:pPr>
            <a:r>
              <a:rPr lang="en-US" sz="9499" b="1">
                <a:solidFill>
                  <a:srgbClr val="000000"/>
                </a:solidFill>
                <a:latin typeface="Ibarra Real Nova Bold"/>
                <a:ea typeface="Ibarra Real Nova Bold"/>
                <a:cs typeface="Ibarra Real Nova Bold"/>
                <a:sym typeface="Ibarra Real Nova Bold"/>
              </a:rPr>
              <a:t>03</a:t>
            </a:r>
          </a:p>
        </p:txBody>
      </p:sp>
      <p:sp>
        <p:nvSpPr>
          <p:cNvPr id="1048714" name="AutoShape 5"/>
          <p:cNvSpPr/>
          <p:nvPr/>
        </p:nvSpPr>
        <p:spPr>
          <a:xfrm rot="-5400000">
            <a:off x="4005271" y="363087"/>
            <a:ext cx="5658447" cy="0"/>
          </a:xfrm>
          <a:prstGeom prst="line">
            <a:avLst/>
          </a:prstGeom>
          <a:ln w="104775" cap="flat">
            <a:solidFill>
              <a:srgbClr val="EDC20D"/>
            </a:solidFill>
            <a:prstDash val="solid"/>
            <a:headEnd type="none" w="sm" len="sm"/>
            <a:tailEnd type="none" w="sm" len="sm"/>
          </a:ln>
        </p:spPr>
      </p:sp>
      <p:sp>
        <p:nvSpPr>
          <p:cNvPr id="1048715" name="AutoShape 6"/>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2"/>
          <p:cNvGrpSpPr/>
          <p:nvPr/>
        </p:nvGrpSpPr>
        <p:grpSpPr>
          <a:xfrm>
            <a:off x="9144000" y="-304808"/>
            <a:ext cx="9675039" cy="10797397"/>
            <a:chOff x="0" y="0"/>
            <a:chExt cx="3272791" cy="3652453"/>
          </a:xfrm>
        </p:grpSpPr>
        <p:sp>
          <p:nvSpPr>
            <p:cNvPr id="1048751" name="Freeform 3"/>
            <p:cNvSpPr/>
            <p:nvPr/>
          </p:nvSpPr>
          <p:spPr>
            <a:xfrm>
              <a:off x="0" y="0"/>
              <a:ext cx="3272791" cy="3652453"/>
            </a:xfrm>
            <a:custGeom>
              <a:avLst/>
              <a:gdLst/>
              <a:ahLst/>
              <a:cxnLst/>
              <a:rect l="l" t="t" r="r" b="b"/>
              <a:pathLst>
                <a:path w="3272791" h="3652453">
                  <a:moveTo>
                    <a:pt x="0" y="0"/>
                  </a:moveTo>
                  <a:lnTo>
                    <a:pt x="3272791" y="0"/>
                  </a:lnTo>
                  <a:lnTo>
                    <a:pt x="3272791" y="3652453"/>
                  </a:lnTo>
                  <a:lnTo>
                    <a:pt x="0" y="3652453"/>
                  </a:lnTo>
                  <a:close/>
                </a:path>
              </a:pathLst>
            </a:custGeom>
            <a:solidFill>
              <a:srgbClr val="EDC20D"/>
            </a:solidFill>
          </p:spPr>
        </p:sp>
      </p:grpSp>
      <p:grpSp>
        <p:nvGrpSpPr>
          <p:cNvPr id="106" name="Group 4"/>
          <p:cNvGrpSpPr/>
          <p:nvPr/>
        </p:nvGrpSpPr>
        <p:grpSpPr>
          <a:xfrm rot="2700000">
            <a:off x="8374811" y="1747963"/>
            <a:ext cx="1538378" cy="1535917"/>
            <a:chOff x="0" y="0"/>
            <a:chExt cx="6350000" cy="6339840"/>
          </a:xfrm>
        </p:grpSpPr>
        <p:sp>
          <p:nvSpPr>
            <p:cNvPr id="1048752"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DC20D"/>
            </a:solidFill>
          </p:spPr>
        </p:sp>
      </p:grpSp>
      <p:sp>
        <p:nvSpPr>
          <p:cNvPr id="1048753" name="TextBox 6"/>
          <p:cNvSpPr txBox="1"/>
          <p:nvPr/>
        </p:nvSpPr>
        <p:spPr>
          <a:xfrm>
            <a:off x="13610625" y="2296607"/>
            <a:ext cx="5522199" cy="696731"/>
          </a:xfrm>
          <a:prstGeom prst="rect">
            <a:avLst/>
          </a:prstGeom>
        </p:spPr>
        <p:txBody>
          <a:bodyPr lIns="0" tIns="0" rIns="0" bIns="0" rtlCol="0" anchor="t">
            <a:spAutoFit/>
          </a:bodyPr>
          <a:lstStyle/>
          <a:p>
            <a:pPr algn="l">
              <a:lnSpc>
                <a:spcPts val="5429"/>
              </a:lnSpc>
            </a:pPr>
            <a:r>
              <a:rPr lang="en-US" sz="4721" b="1">
                <a:solidFill>
                  <a:srgbClr val="000000"/>
                </a:solidFill>
                <a:latin typeface="Ibarra Real Nova Bold"/>
                <a:ea typeface="Ibarra Real Nova Bold"/>
                <a:cs typeface="Ibarra Real Nova Bold"/>
                <a:sym typeface="Ibarra Real Nova Bold"/>
              </a:rPr>
              <a:t>Experienced</a:t>
            </a:r>
          </a:p>
        </p:txBody>
      </p:sp>
      <p:sp>
        <p:nvSpPr>
          <p:cNvPr id="1048754" name="TextBox 7"/>
          <p:cNvSpPr txBox="1"/>
          <p:nvPr/>
        </p:nvSpPr>
        <p:spPr>
          <a:xfrm>
            <a:off x="454458" y="7156978"/>
            <a:ext cx="5886081" cy="696731"/>
          </a:xfrm>
          <a:prstGeom prst="rect">
            <a:avLst/>
          </a:prstGeom>
        </p:spPr>
        <p:txBody>
          <a:bodyPr lIns="0" tIns="0" rIns="0" bIns="0" rtlCol="0" anchor="t">
            <a:spAutoFit/>
          </a:bodyPr>
          <a:lstStyle/>
          <a:p>
            <a:pPr algn="l">
              <a:lnSpc>
                <a:spcPts val="5429"/>
              </a:lnSpc>
            </a:pPr>
            <a:r>
              <a:rPr lang="en-US" sz="4721" b="1">
                <a:solidFill>
                  <a:srgbClr val="000000"/>
                </a:solidFill>
                <a:latin typeface="Ibarra Real Nova Bold"/>
                <a:ea typeface="Ibarra Real Nova Bold"/>
                <a:cs typeface="Ibarra Real Nova Bold"/>
                <a:sym typeface="Ibarra Real Nova Bold"/>
              </a:rPr>
              <a:t>Non-Experienced</a:t>
            </a:r>
          </a:p>
        </p:txBody>
      </p:sp>
      <p:sp>
        <p:nvSpPr>
          <p:cNvPr id="1048755" name="Freeform 8"/>
          <p:cNvSpPr/>
          <p:nvPr/>
        </p:nvSpPr>
        <p:spPr>
          <a:xfrm>
            <a:off x="381899" y="127395"/>
            <a:ext cx="12335524" cy="5016105"/>
          </a:xfrm>
          <a:custGeom>
            <a:avLst/>
            <a:gdLst/>
            <a:ahLst/>
            <a:cxnLst/>
            <a:rect l="l" t="t" r="r" b="b"/>
            <a:pathLst>
              <a:path w="12335524" h="5016105">
                <a:moveTo>
                  <a:pt x="0" y="0"/>
                </a:moveTo>
                <a:lnTo>
                  <a:pt x="12335525" y="0"/>
                </a:lnTo>
                <a:lnTo>
                  <a:pt x="12335525" y="5016105"/>
                </a:lnTo>
                <a:lnTo>
                  <a:pt x="0" y="5016105"/>
                </a:lnTo>
                <a:lnTo>
                  <a:pt x="0" y="0"/>
                </a:lnTo>
                <a:close/>
              </a:path>
            </a:pathLst>
          </a:custGeom>
          <a:blipFill>
            <a:blip r:embed="rId2"/>
            <a:stretch>
              <a:fillRect/>
            </a:stretch>
          </a:blipFill>
        </p:spPr>
      </p:sp>
      <p:sp>
        <p:nvSpPr>
          <p:cNvPr id="1048756" name="Freeform 9"/>
          <p:cNvSpPr/>
          <p:nvPr/>
        </p:nvSpPr>
        <p:spPr>
          <a:xfrm>
            <a:off x="6340539" y="5420417"/>
            <a:ext cx="11947461" cy="4866583"/>
          </a:xfrm>
          <a:custGeom>
            <a:avLst/>
            <a:gdLst/>
            <a:ahLst/>
            <a:cxnLst/>
            <a:rect l="l" t="t" r="r" b="b"/>
            <a:pathLst>
              <a:path w="11947461" h="4866583">
                <a:moveTo>
                  <a:pt x="0" y="0"/>
                </a:moveTo>
                <a:lnTo>
                  <a:pt x="11947461" y="0"/>
                </a:lnTo>
                <a:lnTo>
                  <a:pt x="11947461" y="4866583"/>
                </a:lnTo>
                <a:lnTo>
                  <a:pt x="0" y="4866583"/>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extBox 2"/>
          <p:cNvSpPr txBox="1"/>
          <p:nvPr/>
        </p:nvSpPr>
        <p:spPr>
          <a:xfrm>
            <a:off x="1028700" y="2249966"/>
            <a:ext cx="8115300" cy="1184275"/>
          </a:xfrm>
          <a:prstGeom prst="rect">
            <a:avLst/>
          </a:prstGeom>
        </p:spPr>
        <p:txBody>
          <a:bodyPr lIns="0" tIns="0" rIns="0" bIns="0" rtlCol="0" anchor="t">
            <a:spAutoFit/>
          </a:bodyPr>
          <a:lstStyle/>
          <a:p>
            <a:pPr algn="l">
              <a:lnSpc>
                <a:spcPts val="9200"/>
              </a:lnSpc>
            </a:pPr>
            <a:r>
              <a:rPr lang="en-US" sz="8000" b="1">
                <a:solidFill>
                  <a:srgbClr val="000000"/>
                </a:solidFill>
                <a:latin typeface="Ibarra Real Nova Bold"/>
                <a:ea typeface="Ibarra Real Nova Bold"/>
                <a:cs typeface="Ibarra Real Nova Bold"/>
                <a:sym typeface="Ibarra Real Nova Bold"/>
              </a:rPr>
              <a:t>Apriori Algorithm </a:t>
            </a:r>
          </a:p>
        </p:txBody>
      </p:sp>
      <p:sp>
        <p:nvSpPr>
          <p:cNvPr id="1048717" name="TextBox 3"/>
          <p:cNvSpPr txBox="1"/>
          <p:nvPr/>
        </p:nvSpPr>
        <p:spPr>
          <a:xfrm>
            <a:off x="7935869" y="5890487"/>
            <a:ext cx="7548565" cy="3798569"/>
          </a:xfrm>
          <a:prstGeom prst="rect">
            <a:avLst/>
          </a:prstGeom>
        </p:spPr>
        <p:txBody>
          <a:bodyPr lIns="0" tIns="0" rIns="0" bIns="0" rtlCol="0" anchor="t">
            <a:spAutoFit/>
          </a:bodyPr>
          <a:lstStyle/>
          <a:p>
            <a:pPr algn="l">
              <a:lnSpc>
                <a:spcPts val="4985"/>
              </a:lnSpc>
            </a:pPr>
            <a:r>
              <a:rPr lang="en-US" sz="3561">
                <a:solidFill>
                  <a:srgbClr val="000000"/>
                </a:solidFill>
                <a:latin typeface="Glacial Indifference"/>
                <a:ea typeface="Glacial Indifference"/>
                <a:cs typeface="Glacial Indifference"/>
                <a:sym typeface="Glacial Indifference"/>
              </a:rPr>
              <a:t>Steps:</a:t>
            </a:r>
          </a:p>
          <a:p>
            <a:pPr marL="768834" lvl="1" indent="-384417" algn="l">
              <a:lnSpc>
                <a:spcPts val="4985"/>
              </a:lnSpc>
              <a:buFont typeface="Arial"/>
              <a:buChar char="•"/>
            </a:pPr>
            <a:r>
              <a:rPr lang="en-US" sz="3561">
                <a:solidFill>
                  <a:srgbClr val="000000"/>
                </a:solidFill>
                <a:latin typeface="Glacial Indifference"/>
                <a:ea typeface="Glacial Indifference"/>
                <a:cs typeface="Glacial Indifference"/>
                <a:sym typeface="Glacial Indifference"/>
              </a:rPr>
              <a:t>One-hot encoding of data , Minimum confidence = 50%</a:t>
            </a:r>
          </a:p>
          <a:p>
            <a:pPr marL="768834" lvl="1" indent="-384417" algn="l">
              <a:lnSpc>
                <a:spcPts val="4985"/>
              </a:lnSpc>
              <a:buFont typeface="Arial"/>
              <a:buChar char="•"/>
            </a:pPr>
            <a:r>
              <a:rPr lang="en-US" sz="3561">
                <a:solidFill>
                  <a:srgbClr val="000000"/>
                </a:solidFill>
                <a:latin typeface="Glacial Indifference"/>
                <a:ea typeface="Glacial Indifference"/>
                <a:cs typeface="Glacial Indifference"/>
                <a:sym typeface="Glacial Indifference"/>
              </a:rPr>
              <a:t>Rules filtered to include phone usage as a condition</a:t>
            </a:r>
          </a:p>
          <a:p>
            <a:pPr algn="l">
              <a:lnSpc>
                <a:spcPts val="4985"/>
              </a:lnSpc>
            </a:pPr>
            <a:endParaRPr lang="en-US" sz="3561">
              <a:solidFill>
                <a:srgbClr val="000000"/>
              </a:solidFill>
              <a:latin typeface="Glacial Indifference"/>
              <a:ea typeface="Glacial Indifference"/>
              <a:cs typeface="Glacial Indifference"/>
              <a:sym typeface="Glacial Indifference"/>
            </a:endParaRPr>
          </a:p>
        </p:txBody>
      </p:sp>
      <p:sp>
        <p:nvSpPr>
          <p:cNvPr id="1048718" name="Freeform 4"/>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19" name="Freeform 5"/>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20" name="Freeform 6"/>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721" name="Freeform 7"/>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722" name="Freeform 8"/>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723" name="Freeform 9"/>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
        <p:nvSpPr>
          <p:cNvPr id="1048724" name="TextBox 10"/>
          <p:cNvSpPr txBox="1"/>
          <p:nvPr/>
        </p:nvSpPr>
        <p:spPr>
          <a:xfrm>
            <a:off x="1008256" y="4735766"/>
            <a:ext cx="7930876" cy="1284519"/>
          </a:xfrm>
          <a:prstGeom prst="rect">
            <a:avLst/>
          </a:prstGeom>
        </p:spPr>
        <p:txBody>
          <a:bodyPr wrap="square" lIns="0" tIns="0" rIns="0" bIns="0" rtlCol="0" anchor="t">
            <a:spAutoFit/>
          </a:bodyPr>
          <a:lstStyle/>
          <a:p>
            <a:pPr algn="l">
              <a:lnSpc>
                <a:spcPts val="5094"/>
              </a:lnSpc>
            </a:pPr>
            <a:r>
              <a:rPr lang="en-US" sz="3638" dirty="0">
                <a:solidFill>
                  <a:srgbClr val="000000"/>
                </a:solidFill>
                <a:latin typeface="Glacial Indifference"/>
                <a:ea typeface="Glacial Indifference"/>
                <a:cs typeface="Glacial Indifference"/>
                <a:sym typeface="Glacial Indifference"/>
              </a:rPr>
              <a:t>Purpose: Find frequent patterns (e.g., phone usage → major accident)</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5" name="Freeform 2"/>
          <p:cNvSpPr/>
          <p:nvPr/>
        </p:nvSpPr>
        <p:spPr>
          <a:xfrm rot="2796508">
            <a:off x="7460614" y="-3443485"/>
            <a:ext cx="16458945" cy="14244469"/>
          </a:xfrm>
          <a:custGeom>
            <a:avLst/>
            <a:gdLst/>
            <a:ahLst/>
            <a:cxnLst/>
            <a:rect l="l" t="t" r="r" b="b"/>
            <a:pathLst>
              <a:path w="16458945" h="14244469">
                <a:moveTo>
                  <a:pt x="0" y="0"/>
                </a:moveTo>
                <a:lnTo>
                  <a:pt x="16458945" y="0"/>
                </a:lnTo>
                <a:lnTo>
                  <a:pt x="16458945" y="14244469"/>
                </a:lnTo>
                <a:lnTo>
                  <a:pt x="0" y="14244469"/>
                </a:lnTo>
                <a:lnTo>
                  <a:pt x="0" y="0"/>
                </a:lnTo>
                <a:close/>
              </a:path>
            </a:pathLst>
          </a:custGeom>
          <a:blipFill>
            <a:blip r:embed="rId2"/>
            <a:stretch>
              <a:fillRect/>
            </a:stretch>
          </a:blipFill>
        </p:spPr>
      </p:sp>
      <p:sp>
        <p:nvSpPr>
          <p:cNvPr id="1048726" name="Freeform 3"/>
          <p:cNvSpPr/>
          <p:nvPr/>
        </p:nvSpPr>
        <p:spPr>
          <a:xfrm rot="2700000">
            <a:off x="7605881" y="-1939812"/>
            <a:ext cx="16458945" cy="14244469"/>
          </a:xfrm>
          <a:custGeom>
            <a:avLst/>
            <a:gdLst/>
            <a:ahLst/>
            <a:cxnLst/>
            <a:rect l="l" t="t" r="r" b="b"/>
            <a:pathLst>
              <a:path w="16458945" h="14244469">
                <a:moveTo>
                  <a:pt x="0" y="0"/>
                </a:moveTo>
                <a:lnTo>
                  <a:pt x="16458945" y="0"/>
                </a:lnTo>
                <a:lnTo>
                  <a:pt x="16458945" y="14244469"/>
                </a:lnTo>
                <a:lnTo>
                  <a:pt x="0" y="14244469"/>
                </a:lnTo>
                <a:lnTo>
                  <a:pt x="0" y="0"/>
                </a:lnTo>
                <a:close/>
              </a:path>
            </a:pathLst>
          </a:custGeom>
          <a:blipFill>
            <a:blip r:embed="rId3"/>
            <a:stretch>
              <a:fillRect/>
            </a:stretch>
          </a:blipFill>
        </p:spPr>
      </p:sp>
      <p:sp>
        <p:nvSpPr>
          <p:cNvPr id="1048727" name="TextBox 4"/>
          <p:cNvSpPr txBox="1"/>
          <p:nvPr/>
        </p:nvSpPr>
        <p:spPr>
          <a:xfrm>
            <a:off x="9776265" y="1168670"/>
            <a:ext cx="5494631" cy="660274"/>
          </a:xfrm>
          <a:prstGeom prst="rect">
            <a:avLst/>
          </a:prstGeom>
        </p:spPr>
        <p:txBody>
          <a:bodyPr lIns="0" tIns="0" rIns="0" bIns="0" rtlCol="0" anchor="t">
            <a:spAutoFit/>
          </a:bodyPr>
          <a:lstStyle/>
          <a:p>
            <a:pPr algn="l">
              <a:lnSpc>
                <a:spcPts val="5199"/>
              </a:lnSpc>
            </a:pPr>
            <a:r>
              <a:rPr lang="en-US" sz="3999" b="1">
                <a:solidFill>
                  <a:srgbClr val="FFFFFF"/>
                </a:solidFill>
                <a:latin typeface="Carlito Bold"/>
                <a:ea typeface="Carlito Bold"/>
                <a:cs typeface="Carlito Bold"/>
                <a:sym typeface="Carlito Bold"/>
              </a:rPr>
              <a:t>For Experienced</a:t>
            </a:r>
          </a:p>
        </p:txBody>
      </p:sp>
      <p:sp>
        <p:nvSpPr>
          <p:cNvPr id="1048728" name="TextBox 5"/>
          <p:cNvSpPr txBox="1"/>
          <p:nvPr/>
        </p:nvSpPr>
        <p:spPr>
          <a:xfrm>
            <a:off x="9776265" y="2226604"/>
            <a:ext cx="6623347" cy="7216902"/>
          </a:xfrm>
          <a:prstGeom prst="rect">
            <a:avLst/>
          </a:prstGeom>
        </p:spPr>
        <p:txBody>
          <a:bodyPr lIns="0" tIns="0" rIns="0" bIns="0" rtlCol="0" anchor="t">
            <a:spAutoFit/>
          </a:bodyPr>
          <a:lstStyle/>
          <a:p>
            <a:pPr algn="l">
              <a:lnSpc>
                <a:spcPts val="4059"/>
              </a:lnSpc>
            </a:pPr>
            <a:r>
              <a:rPr lang="en-US" sz="3122" b="1">
                <a:solidFill>
                  <a:srgbClr val="FFFFFF"/>
                </a:solidFill>
                <a:latin typeface="Carlito Bold"/>
                <a:ea typeface="Carlito Bold"/>
                <a:cs typeface="Carlito Bold"/>
                <a:sym typeface="Carlito Bold"/>
              </a:rPr>
              <a:t>Rule 1:</a:t>
            </a:r>
          </a:p>
          <a:p>
            <a:pPr marL="674125" lvl="1" indent="-337062" algn="l">
              <a:lnSpc>
                <a:spcPts val="4059"/>
              </a:lnSpc>
              <a:buFont typeface="Arial"/>
              <a:buChar char="•"/>
            </a:pPr>
            <a:r>
              <a:rPr lang="en-US" sz="3122" b="1">
                <a:solidFill>
                  <a:srgbClr val="FFFFFF"/>
                </a:solidFill>
                <a:latin typeface="Carlito Bold"/>
                <a:ea typeface="Carlito Bold"/>
                <a:cs typeface="Carlito Bold"/>
                <a:sym typeface="Carlito Bold"/>
              </a:rPr>
              <a:t>If phone_cause = Yes AND phone_activity = Any</a:t>
            </a:r>
          </a:p>
          <a:p>
            <a:pPr marL="674125" lvl="1" indent="-337062" algn="l">
              <a:lnSpc>
                <a:spcPts val="4059"/>
              </a:lnSpc>
              <a:buFont typeface="Arial"/>
              <a:buChar char="•"/>
            </a:pPr>
            <a:r>
              <a:rPr lang="en-US" sz="3122" b="1">
                <a:solidFill>
                  <a:srgbClr val="FFFFFF"/>
                </a:solidFill>
                <a:latin typeface="Carlito Bold"/>
                <a:ea typeface="Carlito Bold"/>
                <a:cs typeface="Carlito Bold"/>
                <a:sym typeface="Carlito Bold"/>
              </a:rPr>
              <a:t>Then Severity = Major</a:t>
            </a:r>
          </a:p>
          <a:p>
            <a:pPr marL="674125" lvl="1" indent="-337062" algn="l">
              <a:lnSpc>
                <a:spcPts val="4059"/>
              </a:lnSpc>
              <a:buFont typeface="Arial"/>
              <a:buChar char="•"/>
            </a:pPr>
            <a:r>
              <a:rPr lang="en-US" sz="3122" b="1">
                <a:solidFill>
                  <a:srgbClr val="FFFFFF"/>
                </a:solidFill>
                <a:latin typeface="Carlito Bold"/>
                <a:ea typeface="Carlito Bold"/>
                <a:cs typeface="Carlito Bold"/>
                <a:sym typeface="Carlito Bold"/>
              </a:rPr>
              <a:t>Support: 26.6%, Confidence: 69%, Lift: 1.17</a:t>
            </a:r>
          </a:p>
          <a:p>
            <a:pPr algn="l">
              <a:lnSpc>
                <a:spcPts val="4059"/>
              </a:lnSpc>
            </a:pPr>
            <a:r>
              <a:rPr lang="en-US" sz="3122" b="1">
                <a:solidFill>
                  <a:srgbClr val="FFFFFF"/>
                </a:solidFill>
                <a:latin typeface="Carlito Bold"/>
                <a:ea typeface="Carlito Bold"/>
                <a:cs typeface="Carlito Bold"/>
                <a:sym typeface="Carlito Bold"/>
              </a:rPr>
              <a:t>Rule 2:</a:t>
            </a:r>
          </a:p>
          <a:p>
            <a:pPr marL="674125" lvl="1" indent="-337062" algn="l">
              <a:lnSpc>
                <a:spcPts val="4059"/>
              </a:lnSpc>
              <a:buFont typeface="Arial"/>
              <a:buChar char="•"/>
            </a:pPr>
            <a:r>
              <a:rPr lang="en-US" sz="3122" b="1">
                <a:solidFill>
                  <a:srgbClr val="FFFFFF"/>
                </a:solidFill>
                <a:latin typeface="Carlito Bold"/>
                <a:ea typeface="Carlito Bold"/>
                <a:cs typeface="Carlito Bold"/>
                <a:sym typeface="Carlito Bold"/>
              </a:rPr>
              <a:t>If phone_cause = Yes → Severity = Major</a:t>
            </a:r>
          </a:p>
          <a:p>
            <a:pPr marL="674125" lvl="1" indent="-337062" algn="l">
              <a:lnSpc>
                <a:spcPts val="4059"/>
              </a:lnSpc>
              <a:buFont typeface="Arial"/>
              <a:buChar char="•"/>
            </a:pPr>
            <a:r>
              <a:rPr lang="en-US" sz="3122" b="1">
                <a:solidFill>
                  <a:srgbClr val="FFFFFF"/>
                </a:solidFill>
                <a:latin typeface="Carlito Bold"/>
                <a:ea typeface="Carlito Bold"/>
                <a:cs typeface="Carlito Bold"/>
                <a:sym typeface="Carlito Bold"/>
              </a:rPr>
              <a:t>Confidence: 61%, Lift: 1.04</a:t>
            </a:r>
          </a:p>
          <a:p>
            <a:pPr algn="l">
              <a:lnSpc>
                <a:spcPts val="4059"/>
              </a:lnSpc>
            </a:pPr>
            <a:endParaRPr lang="en-US" sz="3122" b="1">
              <a:solidFill>
                <a:srgbClr val="FFFFFF"/>
              </a:solidFill>
              <a:latin typeface="Carlito Bold"/>
              <a:ea typeface="Carlito Bold"/>
              <a:cs typeface="Carlito Bold"/>
              <a:sym typeface="Carlito Bold"/>
            </a:endParaRPr>
          </a:p>
          <a:p>
            <a:pPr algn="l">
              <a:lnSpc>
                <a:spcPts val="4059"/>
              </a:lnSpc>
            </a:pPr>
            <a:r>
              <a:rPr lang="en-US" sz="3122" b="1">
                <a:solidFill>
                  <a:srgbClr val="FFFFFF"/>
                </a:solidFill>
                <a:latin typeface="Carlito Bold"/>
                <a:ea typeface="Carlito Bold"/>
                <a:cs typeface="Carlito Bold"/>
                <a:sym typeface="Carlito Bold"/>
              </a:rPr>
              <a:t>Insight: Phone activity increases likelihood of major accidents by 17%</a:t>
            </a:r>
          </a:p>
          <a:p>
            <a:pPr algn="l">
              <a:lnSpc>
                <a:spcPts val="4059"/>
              </a:lnSpc>
            </a:pPr>
            <a:endParaRPr lang="en-US" sz="3122" b="1">
              <a:solidFill>
                <a:srgbClr val="FFFFFF"/>
              </a:solidFill>
              <a:latin typeface="Carlito Bold"/>
              <a:ea typeface="Carlito Bold"/>
              <a:cs typeface="Carlito Bold"/>
              <a:sym typeface="Carlito Bold"/>
            </a:endParaRPr>
          </a:p>
        </p:txBody>
      </p:sp>
      <p:sp>
        <p:nvSpPr>
          <p:cNvPr id="1048729" name="TextBox 6"/>
          <p:cNvSpPr txBox="1"/>
          <p:nvPr/>
        </p:nvSpPr>
        <p:spPr>
          <a:xfrm>
            <a:off x="1028700" y="2350429"/>
            <a:ext cx="5705820" cy="577986"/>
          </a:xfrm>
          <a:prstGeom prst="rect">
            <a:avLst/>
          </a:prstGeom>
        </p:spPr>
        <p:txBody>
          <a:bodyPr lIns="0" tIns="0" rIns="0" bIns="0" rtlCol="0" anchor="t">
            <a:spAutoFit/>
          </a:bodyPr>
          <a:lstStyle/>
          <a:p>
            <a:pPr algn="l">
              <a:lnSpc>
                <a:spcPts val="4624"/>
              </a:lnSpc>
            </a:pPr>
            <a:r>
              <a:rPr lang="en-US" sz="4021" b="1">
                <a:solidFill>
                  <a:srgbClr val="000000"/>
                </a:solidFill>
                <a:latin typeface="Ibarra Real Nova Bold"/>
                <a:ea typeface="Ibarra Real Nova Bold"/>
                <a:cs typeface="Ibarra Real Nova Bold"/>
                <a:sym typeface="Ibarra Real Nova Bold"/>
              </a:rPr>
              <a:t>For Non-Experienced</a:t>
            </a:r>
          </a:p>
        </p:txBody>
      </p:sp>
      <p:sp>
        <p:nvSpPr>
          <p:cNvPr id="1048730" name="AutoShape 7"/>
          <p:cNvSpPr/>
          <p:nvPr/>
        </p:nvSpPr>
        <p:spPr>
          <a:xfrm>
            <a:off x="9776265" y="1902095"/>
            <a:ext cx="6355025" cy="0"/>
          </a:xfrm>
          <a:prstGeom prst="line">
            <a:avLst/>
          </a:prstGeom>
          <a:ln w="47625" cap="flat">
            <a:solidFill>
              <a:srgbClr val="EDC20D"/>
            </a:solidFill>
            <a:prstDash val="solid"/>
            <a:headEnd type="none" w="sm" len="sm"/>
            <a:tailEnd type="none" w="sm" len="sm"/>
          </a:ln>
        </p:spPr>
      </p:sp>
      <p:sp>
        <p:nvSpPr>
          <p:cNvPr id="1048731" name="TextBox 8"/>
          <p:cNvSpPr txBox="1"/>
          <p:nvPr/>
        </p:nvSpPr>
        <p:spPr>
          <a:xfrm>
            <a:off x="1028700" y="3417858"/>
            <a:ext cx="6341367" cy="3356033"/>
          </a:xfrm>
          <a:prstGeom prst="rect">
            <a:avLst/>
          </a:prstGeom>
        </p:spPr>
        <p:txBody>
          <a:bodyPr lIns="0" tIns="0" rIns="0" bIns="0" rtlCol="0" anchor="t">
            <a:spAutoFit/>
          </a:bodyPr>
          <a:lstStyle/>
          <a:p>
            <a:pPr algn="l">
              <a:lnSpc>
                <a:spcPts val="4372"/>
              </a:lnSpc>
            </a:pPr>
            <a:r>
              <a:rPr lang="en-US" sz="3363" b="1">
                <a:solidFill>
                  <a:srgbClr val="000000"/>
                </a:solidFill>
                <a:latin typeface="Carlito Bold"/>
                <a:ea typeface="Carlito Bold"/>
                <a:cs typeface="Carlito Bold"/>
                <a:sym typeface="Carlito Bold"/>
              </a:rPr>
              <a:t>No association rules found</a:t>
            </a:r>
          </a:p>
          <a:p>
            <a:pPr algn="l">
              <a:lnSpc>
                <a:spcPts val="4372"/>
              </a:lnSpc>
            </a:pPr>
            <a:endParaRPr lang="en-US" sz="3363" b="1">
              <a:solidFill>
                <a:srgbClr val="000000"/>
              </a:solidFill>
              <a:latin typeface="Carlito Bold"/>
              <a:ea typeface="Carlito Bold"/>
              <a:cs typeface="Carlito Bold"/>
              <a:sym typeface="Carlito Bold"/>
            </a:endParaRPr>
          </a:p>
          <a:p>
            <a:pPr algn="l">
              <a:lnSpc>
                <a:spcPts val="4372"/>
              </a:lnSpc>
            </a:pPr>
            <a:r>
              <a:rPr lang="en-US" sz="3363" b="1">
                <a:solidFill>
                  <a:srgbClr val="000000"/>
                </a:solidFill>
                <a:latin typeface="Carlito Bold"/>
                <a:ea typeface="Carlito Bold"/>
                <a:cs typeface="Carlito Bold"/>
                <a:sym typeface="Carlito Bold"/>
              </a:rPr>
              <a:t>Reason:</a:t>
            </a:r>
          </a:p>
          <a:p>
            <a:pPr algn="l">
              <a:lnSpc>
                <a:spcPts val="4372"/>
              </a:lnSpc>
            </a:pPr>
            <a:r>
              <a:rPr lang="en-US" sz="3363" b="1">
                <a:solidFill>
                  <a:srgbClr val="000000"/>
                </a:solidFill>
                <a:latin typeface="Carlito Bold"/>
                <a:ea typeface="Carlito Bold"/>
                <a:cs typeface="Carlito Bold"/>
                <a:sym typeface="Carlito Bold"/>
              </a:rPr>
              <a:t>Insufficient data patterns among non-experienced users</a:t>
            </a:r>
          </a:p>
          <a:p>
            <a:pPr algn="l">
              <a:lnSpc>
                <a:spcPts val="4372"/>
              </a:lnSpc>
            </a:pPr>
            <a:endParaRPr lang="en-US" sz="3363" b="1">
              <a:solidFill>
                <a:srgbClr val="000000"/>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1048732" name="Freeform 2"/>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33" name="Freeform 3"/>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734" name="Freeform 4"/>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735" name="Freeform 5"/>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736"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37" name="Freeform 7"/>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
        <p:nvSpPr>
          <p:cNvPr id="1048738" name="TextBox 8"/>
          <p:cNvSpPr txBox="1"/>
          <p:nvPr/>
        </p:nvSpPr>
        <p:spPr>
          <a:xfrm>
            <a:off x="1235235" y="1057275"/>
            <a:ext cx="9456002" cy="1005206"/>
          </a:xfrm>
          <a:prstGeom prst="rect">
            <a:avLst/>
          </a:prstGeom>
        </p:spPr>
        <p:txBody>
          <a:bodyPr lIns="0" tIns="0" rIns="0" bIns="0" rtlCol="0" anchor="t">
            <a:spAutoFit/>
          </a:bodyPr>
          <a:lstStyle/>
          <a:p>
            <a:pPr algn="l">
              <a:lnSpc>
                <a:spcPts val="7820"/>
              </a:lnSpc>
            </a:pPr>
            <a:r>
              <a:rPr lang="en-US" sz="6800" b="1">
                <a:solidFill>
                  <a:srgbClr val="EDC20D"/>
                </a:solidFill>
                <a:latin typeface="Ibarra Real Nova Bold"/>
                <a:ea typeface="Ibarra Real Nova Bold"/>
                <a:cs typeface="Ibarra Real Nova Bold"/>
                <a:sym typeface="Ibarra Real Nova Bold"/>
              </a:rPr>
              <a:t>Decision Tree Classifier </a:t>
            </a:r>
          </a:p>
        </p:txBody>
      </p:sp>
      <p:sp>
        <p:nvSpPr>
          <p:cNvPr id="1048739" name="TextBox 9"/>
          <p:cNvSpPr txBox="1"/>
          <p:nvPr/>
        </p:nvSpPr>
        <p:spPr>
          <a:xfrm>
            <a:off x="1569835" y="2094113"/>
            <a:ext cx="9583627" cy="5773166"/>
          </a:xfrm>
          <a:prstGeom prst="rect">
            <a:avLst/>
          </a:prstGeom>
        </p:spPr>
        <p:txBody>
          <a:bodyPr lIns="0" tIns="0" rIns="0" bIns="0" rtlCol="0" anchor="t">
            <a:spAutoFit/>
          </a:bodyPr>
          <a:lstStyle/>
          <a:p>
            <a:pPr marL="745880" lvl="1" indent="-372940" algn="just">
              <a:lnSpc>
                <a:spcPts val="6494"/>
              </a:lnSpc>
              <a:buFont typeface="Arial"/>
              <a:buChar char="•"/>
            </a:pPr>
            <a:r>
              <a:rPr lang="en-US" sz="3454" b="1">
                <a:solidFill>
                  <a:srgbClr val="BFBFBF"/>
                </a:solidFill>
                <a:latin typeface="Carlito Bold"/>
                <a:ea typeface="Carlito Bold"/>
                <a:cs typeface="Carlito Bold"/>
                <a:sym typeface="Carlito Bold"/>
              </a:rPr>
              <a:t>Model Input: Phone cause, activity, and user behavior</a:t>
            </a:r>
          </a:p>
          <a:p>
            <a:pPr marL="745880" lvl="1" indent="-372940" algn="just">
              <a:lnSpc>
                <a:spcPts val="6494"/>
              </a:lnSpc>
              <a:buFont typeface="Arial"/>
              <a:buChar char="•"/>
            </a:pPr>
            <a:r>
              <a:rPr lang="en-US" sz="3454" b="1">
                <a:solidFill>
                  <a:srgbClr val="BFBFBF"/>
                </a:solidFill>
                <a:latin typeface="Carlito Bold"/>
                <a:ea typeface="Carlito Bold"/>
                <a:cs typeface="Carlito Bold"/>
                <a:sym typeface="Carlito Bold"/>
              </a:rPr>
              <a:t>Target: Accident severity</a:t>
            </a:r>
          </a:p>
          <a:p>
            <a:pPr marL="745880" lvl="1" indent="-372940" algn="just">
              <a:lnSpc>
                <a:spcPts val="6494"/>
              </a:lnSpc>
              <a:buFont typeface="Arial"/>
              <a:buChar char="•"/>
            </a:pPr>
            <a:r>
              <a:rPr lang="en-US" sz="3454" b="1">
                <a:solidFill>
                  <a:srgbClr val="BFBFBF"/>
                </a:solidFill>
                <a:latin typeface="Carlito Bold"/>
                <a:ea typeface="Carlito Bold"/>
                <a:cs typeface="Carlito Bold"/>
                <a:sym typeface="Carlito Bold"/>
              </a:rPr>
              <a:t>Tree Depth: 4 </a:t>
            </a:r>
          </a:p>
          <a:p>
            <a:pPr marL="745880" lvl="1" indent="-372940" algn="just">
              <a:lnSpc>
                <a:spcPts val="6494"/>
              </a:lnSpc>
              <a:buFont typeface="Arial"/>
              <a:buChar char="•"/>
            </a:pPr>
            <a:r>
              <a:rPr lang="en-US" sz="3454" b="1">
                <a:solidFill>
                  <a:srgbClr val="BFBFBF"/>
                </a:solidFill>
                <a:latin typeface="Carlito Bold"/>
                <a:ea typeface="Carlito Bold"/>
                <a:cs typeface="Carlito Bold"/>
                <a:sym typeface="Carlito Bold"/>
              </a:rPr>
              <a:t>Visualizes how phone behavior affects accident outcome</a:t>
            </a:r>
          </a:p>
          <a:p>
            <a:pPr algn="just">
              <a:lnSpc>
                <a:spcPts val="6494"/>
              </a:lnSpc>
            </a:pPr>
            <a:endParaRPr lang="en-US" sz="3454" b="1">
              <a:solidFill>
                <a:srgbClr val="BFBFBF"/>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740"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741"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742" name="Freeform 4"/>
          <p:cNvSpPr/>
          <p:nvPr/>
        </p:nvSpPr>
        <p:spPr>
          <a:xfrm>
            <a:off x="674040" y="1203165"/>
            <a:ext cx="16939919" cy="8055135"/>
          </a:xfrm>
          <a:custGeom>
            <a:avLst/>
            <a:gdLst/>
            <a:ahLst/>
            <a:cxnLst/>
            <a:rect l="l" t="t" r="r" b="b"/>
            <a:pathLst>
              <a:path w="16939919" h="8055135">
                <a:moveTo>
                  <a:pt x="0" y="0"/>
                </a:moveTo>
                <a:lnTo>
                  <a:pt x="16939920" y="0"/>
                </a:lnTo>
                <a:lnTo>
                  <a:pt x="16939920" y="8055135"/>
                </a:lnTo>
                <a:lnTo>
                  <a:pt x="0" y="8055135"/>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86C72"/>
        </a:solidFill>
        <a:effectLst/>
      </p:bgPr>
    </p:bg>
    <p:spTree>
      <p:nvGrpSpPr>
        <p:cNvPr id="1" name=""/>
        <p:cNvGrpSpPr/>
        <p:nvPr/>
      </p:nvGrpSpPr>
      <p:grpSpPr>
        <a:xfrm>
          <a:off x="0" y="0"/>
          <a:ext cx="0" cy="0"/>
          <a:chOff x="0" y="0"/>
          <a:chExt cx="0" cy="0"/>
        </a:xfrm>
      </p:grpSpPr>
      <p:sp>
        <p:nvSpPr>
          <p:cNvPr id="1048743"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744"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745" name="Freeform 4"/>
          <p:cNvSpPr/>
          <p:nvPr/>
        </p:nvSpPr>
        <p:spPr>
          <a:xfrm>
            <a:off x="625392" y="1367500"/>
            <a:ext cx="17037216" cy="8220457"/>
          </a:xfrm>
          <a:custGeom>
            <a:avLst/>
            <a:gdLst/>
            <a:ahLst/>
            <a:cxnLst/>
            <a:rect l="l" t="t" r="r" b="b"/>
            <a:pathLst>
              <a:path w="17037216" h="8220457">
                <a:moveTo>
                  <a:pt x="0" y="0"/>
                </a:moveTo>
                <a:lnTo>
                  <a:pt x="17037216" y="0"/>
                </a:lnTo>
                <a:lnTo>
                  <a:pt x="17037216" y="8220457"/>
                </a:lnTo>
                <a:lnTo>
                  <a:pt x="0" y="8220457"/>
                </a:lnTo>
                <a:lnTo>
                  <a:pt x="0" y="0"/>
                </a:lnTo>
                <a:close/>
              </a:path>
            </a:pathLst>
          </a:custGeom>
          <a:blipFill>
            <a:blip r:embed="rId2"/>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746" name="Freeform 2"/>
          <p:cNvSpPr/>
          <p:nvPr/>
        </p:nvSpPr>
        <p:spPr>
          <a:xfrm rot="5400000">
            <a:off x="4493541" y="3500173"/>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2"/>
            <a:stretch>
              <a:fillRect/>
            </a:stretch>
          </a:blipFill>
        </p:spPr>
      </p:sp>
      <p:sp>
        <p:nvSpPr>
          <p:cNvPr id="1048747" name="TextBox 3"/>
          <p:cNvSpPr txBox="1"/>
          <p:nvPr/>
        </p:nvSpPr>
        <p:spPr>
          <a:xfrm>
            <a:off x="8485734" y="3753361"/>
            <a:ext cx="9487708" cy="2808854"/>
          </a:xfrm>
          <a:prstGeom prst="rect">
            <a:avLst/>
          </a:prstGeom>
        </p:spPr>
        <p:txBody>
          <a:bodyPr lIns="0" tIns="0" rIns="0" bIns="0" rtlCol="0" anchor="t">
            <a:spAutoFit/>
          </a:bodyPr>
          <a:lstStyle/>
          <a:p>
            <a:pPr algn="l">
              <a:lnSpc>
                <a:spcPts val="7359"/>
              </a:lnSpc>
            </a:pPr>
            <a:r>
              <a:rPr lang="en-US" sz="6399" b="1">
                <a:solidFill>
                  <a:srgbClr val="000000"/>
                </a:solidFill>
                <a:latin typeface="Ibarra Real Nova Bold"/>
                <a:ea typeface="Ibarra Real Nova Bold"/>
                <a:cs typeface="Ibarra Real Nova Bold"/>
                <a:sym typeface="Ibarra Real Nova Bold"/>
              </a:rPr>
              <a:t>Examine how road conditions influence accident severity</a:t>
            </a:r>
          </a:p>
        </p:txBody>
      </p:sp>
      <p:sp>
        <p:nvSpPr>
          <p:cNvPr id="1048748" name="TextBox 4"/>
          <p:cNvSpPr txBox="1"/>
          <p:nvPr/>
        </p:nvSpPr>
        <p:spPr>
          <a:xfrm>
            <a:off x="4891112" y="4351866"/>
            <a:ext cx="2961064" cy="1393825"/>
          </a:xfrm>
          <a:prstGeom prst="rect">
            <a:avLst/>
          </a:prstGeom>
        </p:spPr>
        <p:txBody>
          <a:bodyPr lIns="0" tIns="0" rIns="0" bIns="0" rtlCol="0" anchor="t">
            <a:spAutoFit/>
          </a:bodyPr>
          <a:lstStyle/>
          <a:p>
            <a:pPr algn="ctr">
              <a:lnSpc>
                <a:spcPts val="10924"/>
              </a:lnSpc>
            </a:pPr>
            <a:r>
              <a:rPr lang="en-US" sz="9499" b="1">
                <a:solidFill>
                  <a:srgbClr val="EDC20D"/>
                </a:solidFill>
                <a:latin typeface="Ibarra Real Nova Bold"/>
                <a:ea typeface="Ibarra Real Nova Bold"/>
                <a:cs typeface="Ibarra Real Nova Bold"/>
                <a:sym typeface="Ibarra Real Nova Bold"/>
              </a:rPr>
              <a:t>04</a:t>
            </a:r>
          </a:p>
        </p:txBody>
      </p:sp>
      <p:sp>
        <p:nvSpPr>
          <p:cNvPr id="1048749" name="AutoShape 5"/>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750" name="AutoShape 6"/>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57" name="Freeform 2"/>
          <p:cNvSpPr/>
          <p:nvPr/>
        </p:nvSpPr>
        <p:spPr>
          <a:xfrm rot="8505824">
            <a:off x="9751404" y="-2528383"/>
            <a:ext cx="10892694" cy="9427132"/>
          </a:xfrm>
          <a:custGeom>
            <a:avLst/>
            <a:gdLst/>
            <a:ahLst/>
            <a:cxnLst/>
            <a:rect l="l" t="t" r="r" b="b"/>
            <a:pathLst>
              <a:path w="10892694" h="9427132">
                <a:moveTo>
                  <a:pt x="0" y="0"/>
                </a:moveTo>
                <a:lnTo>
                  <a:pt x="10892694" y="0"/>
                </a:lnTo>
                <a:lnTo>
                  <a:pt x="10892694" y="9427131"/>
                </a:lnTo>
                <a:lnTo>
                  <a:pt x="0" y="9427131"/>
                </a:lnTo>
                <a:lnTo>
                  <a:pt x="0" y="0"/>
                </a:lnTo>
                <a:close/>
              </a:path>
            </a:pathLst>
          </a:custGeom>
          <a:blipFill>
            <a:blip r:embed="rId2"/>
            <a:stretch>
              <a:fillRect/>
            </a:stretch>
          </a:blipFill>
        </p:spPr>
      </p:sp>
      <p:sp>
        <p:nvSpPr>
          <p:cNvPr id="1048758" name="Freeform 3"/>
          <p:cNvSpPr/>
          <p:nvPr/>
        </p:nvSpPr>
        <p:spPr>
          <a:xfrm rot="8487042">
            <a:off x="13516086" y="7560687"/>
            <a:ext cx="8200413" cy="7097085"/>
          </a:xfrm>
          <a:custGeom>
            <a:avLst/>
            <a:gdLst/>
            <a:ahLst/>
            <a:cxnLst/>
            <a:rect l="l" t="t" r="r" b="b"/>
            <a:pathLst>
              <a:path w="8200413" h="7097085">
                <a:moveTo>
                  <a:pt x="0" y="0"/>
                </a:moveTo>
                <a:lnTo>
                  <a:pt x="8200413" y="0"/>
                </a:lnTo>
                <a:lnTo>
                  <a:pt x="8200413" y="7097085"/>
                </a:lnTo>
                <a:lnTo>
                  <a:pt x="0" y="7097085"/>
                </a:lnTo>
                <a:lnTo>
                  <a:pt x="0" y="0"/>
                </a:lnTo>
                <a:close/>
              </a:path>
            </a:pathLst>
          </a:custGeom>
          <a:blipFill>
            <a:blip r:embed="rId3"/>
            <a:stretch>
              <a:fillRect/>
            </a:stretch>
          </a:blipFill>
        </p:spPr>
      </p:sp>
      <p:sp>
        <p:nvSpPr>
          <p:cNvPr id="1048759" name="TextBox 4"/>
          <p:cNvSpPr txBox="1"/>
          <p:nvPr/>
        </p:nvSpPr>
        <p:spPr>
          <a:xfrm>
            <a:off x="10445295" y="2213758"/>
            <a:ext cx="8304705" cy="2464571"/>
          </a:xfrm>
          <a:prstGeom prst="rect">
            <a:avLst/>
          </a:prstGeom>
        </p:spPr>
        <p:txBody>
          <a:bodyPr lIns="0" tIns="0" rIns="0" bIns="0" rtlCol="0" anchor="t">
            <a:spAutoFit/>
          </a:bodyPr>
          <a:lstStyle/>
          <a:p>
            <a:pPr algn="ctr">
              <a:lnSpc>
                <a:spcPts val="6464"/>
              </a:lnSpc>
            </a:pPr>
            <a:r>
              <a:rPr lang="en-US" sz="5621" b="1">
                <a:solidFill>
                  <a:srgbClr val="EDC20D"/>
                </a:solidFill>
                <a:latin typeface="Ibarra Real Nova Bold"/>
                <a:ea typeface="Ibarra Real Nova Bold"/>
                <a:cs typeface="Ibarra Real Nova Bold"/>
                <a:sym typeface="Ibarra Real Nova Bold"/>
              </a:rPr>
              <a:t>XGBoost Classifier (Extreme Gradient Boosting)</a:t>
            </a:r>
          </a:p>
        </p:txBody>
      </p:sp>
      <p:sp>
        <p:nvSpPr>
          <p:cNvPr id="1048760" name="TextBox 5"/>
          <p:cNvSpPr txBox="1"/>
          <p:nvPr/>
        </p:nvSpPr>
        <p:spPr>
          <a:xfrm>
            <a:off x="1028700" y="3567950"/>
            <a:ext cx="8613350" cy="5801995"/>
          </a:xfrm>
          <a:prstGeom prst="rect">
            <a:avLst/>
          </a:prstGeom>
        </p:spPr>
        <p:txBody>
          <a:bodyPr lIns="0" tIns="0" rIns="0" bIns="0" rtlCol="0" anchor="t">
            <a:spAutoFit/>
          </a:bodyPr>
          <a:lstStyle/>
          <a:p>
            <a:pPr algn="l">
              <a:lnSpc>
                <a:spcPts val="9137"/>
              </a:lnSpc>
            </a:pPr>
            <a:r>
              <a:rPr lang="en-US" sz="5640" b="1">
                <a:solidFill>
                  <a:srgbClr val="FFFFFF"/>
                </a:solidFill>
                <a:latin typeface="Ibarra Real Nova Bold"/>
                <a:ea typeface="Ibarra Real Nova Bold"/>
                <a:cs typeface="Ibarra Real Nova Bold"/>
                <a:sym typeface="Ibarra Real Nova Bold"/>
              </a:rPr>
              <a:t>Why XGBoost?</a:t>
            </a:r>
          </a:p>
          <a:p>
            <a:pPr marL="1217827" lvl="1" indent="-608913" algn="l">
              <a:lnSpc>
                <a:spcPts val="9137"/>
              </a:lnSpc>
              <a:buFont typeface="Arial"/>
              <a:buChar char="•"/>
            </a:pPr>
            <a:r>
              <a:rPr lang="en-US" sz="5640" b="1">
                <a:solidFill>
                  <a:srgbClr val="FFFFFF"/>
                </a:solidFill>
                <a:latin typeface="Ibarra Real Nova Bold"/>
                <a:ea typeface="Ibarra Real Nova Bold"/>
                <a:cs typeface="Ibarra Real Nova Bold"/>
                <a:sym typeface="Ibarra Real Nova Bold"/>
              </a:rPr>
              <a:t> High accuracy</a:t>
            </a:r>
          </a:p>
          <a:p>
            <a:pPr marL="1217827" lvl="1" indent="-608913" algn="l">
              <a:lnSpc>
                <a:spcPts val="9137"/>
              </a:lnSpc>
              <a:buFont typeface="Arial"/>
              <a:buChar char="•"/>
            </a:pPr>
            <a:r>
              <a:rPr lang="en-US" sz="5640" b="1">
                <a:solidFill>
                  <a:srgbClr val="FFFFFF"/>
                </a:solidFill>
                <a:latin typeface="Ibarra Real Nova Bold"/>
                <a:ea typeface="Ibarra Real Nova Bold"/>
                <a:cs typeface="Ibarra Real Nova Bold"/>
                <a:sym typeface="Ibarra Real Nova Bold"/>
              </a:rPr>
              <a:t> Handles missing data</a:t>
            </a:r>
          </a:p>
          <a:p>
            <a:pPr marL="1217827" lvl="1" indent="-608913" algn="l">
              <a:lnSpc>
                <a:spcPts val="9137"/>
              </a:lnSpc>
              <a:buFont typeface="Arial"/>
              <a:buChar char="•"/>
            </a:pPr>
            <a:r>
              <a:rPr lang="en-US" sz="5640" b="1">
                <a:solidFill>
                  <a:srgbClr val="FFFFFF"/>
                </a:solidFill>
                <a:latin typeface="Ibarra Real Nova Bold"/>
                <a:ea typeface="Ibarra Real Nova Bold"/>
                <a:cs typeface="Ibarra Real Nova Bold"/>
                <a:sym typeface="Ibarra Real Nova Bold"/>
              </a:rPr>
              <a:t> Highlights important features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1" name="TextBox 2"/>
          <p:cNvSpPr txBox="1"/>
          <p:nvPr/>
        </p:nvSpPr>
        <p:spPr>
          <a:xfrm>
            <a:off x="1028700" y="872241"/>
            <a:ext cx="12899583" cy="7020560"/>
          </a:xfrm>
          <a:prstGeom prst="rect">
            <a:avLst/>
          </a:prstGeom>
        </p:spPr>
        <p:txBody>
          <a:bodyPr lIns="0" tIns="0" rIns="0" bIns="0" rtlCol="0" anchor="t">
            <a:spAutoFit/>
          </a:bodyPr>
          <a:lstStyle/>
          <a:p>
            <a:pPr algn="l">
              <a:lnSpc>
                <a:spcPts val="5528"/>
              </a:lnSpc>
            </a:pPr>
            <a:r>
              <a:rPr lang="en-US" sz="3949">
                <a:solidFill>
                  <a:srgbClr val="000000"/>
                </a:solidFill>
                <a:latin typeface="Carlito"/>
                <a:ea typeface="Carlito"/>
                <a:cs typeface="Carlito"/>
                <a:sym typeface="Carlito"/>
              </a:rPr>
              <a:t>Dataset Split: 70% Training | 30% Testing</a:t>
            </a:r>
          </a:p>
          <a:p>
            <a:pPr algn="l">
              <a:lnSpc>
                <a:spcPts val="5528"/>
              </a:lnSpc>
            </a:pPr>
            <a:endParaRPr lang="en-US" sz="3949">
              <a:solidFill>
                <a:srgbClr val="000000"/>
              </a:solidFill>
              <a:latin typeface="Carlito"/>
              <a:ea typeface="Carlito"/>
              <a:cs typeface="Carlito"/>
              <a:sym typeface="Carlito"/>
            </a:endParaRPr>
          </a:p>
          <a:p>
            <a:pPr algn="l">
              <a:lnSpc>
                <a:spcPts val="5528"/>
              </a:lnSpc>
            </a:pPr>
            <a:r>
              <a:rPr lang="en-US" sz="3949">
                <a:solidFill>
                  <a:srgbClr val="000000"/>
                </a:solidFill>
                <a:latin typeface="Carlito"/>
                <a:ea typeface="Carlito"/>
                <a:cs typeface="Carlito"/>
                <a:sym typeface="Carlito"/>
              </a:rPr>
              <a:t>Features Used: bad_road, bad_design, sign_visible, no_crossing, ignored_signs, traffic, location_risk</a:t>
            </a:r>
          </a:p>
          <a:p>
            <a:pPr algn="l">
              <a:lnSpc>
                <a:spcPts val="5528"/>
              </a:lnSpc>
            </a:pPr>
            <a:endParaRPr lang="en-US" sz="3949">
              <a:solidFill>
                <a:srgbClr val="000000"/>
              </a:solidFill>
              <a:latin typeface="Carlito"/>
              <a:ea typeface="Carlito"/>
              <a:cs typeface="Carlito"/>
              <a:sym typeface="Carlito"/>
            </a:endParaRPr>
          </a:p>
          <a:p>
            <a:pPr algn="l">
              <a:lnSpc>
                <a:spcPts val="5528"/>
              </a:lnSpc>
            </a:pPr>
            <a:r>
              <a:rPr lang="en-US" sz="3949">
                <a:solidFill>
                  <a:srgbClr val="000000"/>
                </a:solidFill>
                <a:latin typeface="Carlito"/>
                <a:ea typeface="Carlito"/>
                <a:cs typeface="Carlito"/>
                <a:sym typeface="Carlito"/>
              </a:rPr>
              <a:t>Classes: 0= Major Accidents , 1 = Minor Accidents</a:t>
            </a:r>
          </a:p>
          <a:p>
            <a:pPr algn="l">
              <a:lnSpc>
                <a:spcPts val="5528"/>
              </a:lnSpc>
            </a:pPr>
            <a:endParaRPr lang="en-US" sz="3949">
              <a:solidFill>
                <a:srgbClr val="000000"/>
              </a:solidFill>
              <a:latin typeface="Carlito"/>
              <a:ea typeface="Carlito"/>
              <a:cs typeface="Carlito"/>
              <a:sym typeface="Carlito"/>
            </a:endParaRPr>
          </a:p>
          <a:p>
            <a:pPr algn="l">
              <a:lnSpc>
                <a:spcPts val="5528"/>
              </a:lnSpc>
            </a:pPr>
            <a:r>
              <a:rPr lang="en-US" sz="3949">
                <a:solidFill>
                  <a:srgbClr val="000000"/>
                </a:solidFill>
                <a:latin typeface="Carlito"/>
                <a:ea typeface="Carlito"/>
                <a:cs typeface="Carlito"/>
                <a:sym typeface="Carlito"/>
              </a:rPr>
              <a:t>Evaluation Metrics:</a:t>
            </a:r>
          </a:p>
          <a:p>
            <a:pPr algn="l">
              <a:lnSpc>
                <a:spcPts val="5528"/>
              </a:lnSpc>
            </a:pPr>
            <a:r>
              <a:rPr lang="en-US" sz="3949">
                <a:solidFill>
                  <a:srgbClr val="000000"/>
                </a:solidFill>
                <a:latin typeface="Carlito"/>
                <a:ea typeface="Carlito"/>
                <a:cs typeface="Carlito"/>
                <a:sym typeface="Carlito"/>
              </a:rPr>
              <a:t>Accuracy, Precision, Recall, F1-Score</a:t>
            </a:r>
          </a:p>
          <a:p>
            <a:pPr algn="l">
              <a:lnSpc>
                <a:spcPts val="5528"/>
              </a:lnSpc>
            </a:pPr>
            <a:endParaRPr lang="en-US" sz="3949">
              <a:solidFill>
                <a:srgbClr val="000000"/>
              </a:solidFill>
              <a:latin typeface="Carlito"/>
              <a:ea typeface="Carlito"/>
              <a:cs typeface="Carlito"/>
              <a:sym typeface="Carlito"/>
            </a:endParaRPr>
          </a:p>
        </p:txBody>
      </p:sp>
      <p:sp>
        <p:nvSpPr>
          <p:cNvPr id="1048762" name="Freeform 3"/>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63" name="Freeform 4"/>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64" name="Freeform 5"/>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765" name="Freeform 6"/>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766" name="Freeform 7"/>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767" name="Freeform 8"/>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1048615" name="Freeform 2"/>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616" name="Freeform 3"/>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617" name="Freeform 4"/>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618" name="Freeform 5"/>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619"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620" name="Freeform 7"/>
          <p:cNvSpPr/>
          <p:nvPr/>
        </p:nvSpPr>
        <p:spPr>
          <a:xfrm rot="213277">
            <a:off x="2685321" y="7731290"/>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
        <p:nvSpPr>
          <p:cNvPr id="1048621" name="TextBox 8"/>
          <p:cNvSpPr txBox="1"/>
          <p:nvPr/>
        </p:nvSpPr>
        <p:spPr>
          <a:xfrm>
            <a:off x="1028700" y="985425"/>
            <a:ext cx="6067999" cy="1184275"/>
          </a:xfrm>
          <a:prstGeom prst="rect">
            <a:avLst/>
          </a:prstGeom>
        </p:spPr>
        <p:txBody>
          <a:bodyPr lIns="0" tIns="0" rIns="0" bIns="0" rtlCol="0" anchor="t">
            <a:spAutoFit/>
          </a:bodyPr>
          <a:lstStyle/>
          <a:p>
            <a:pPr algn="l">
              <a:lnSpc>
                <a:spcPts val="9200"/>
              </a:lnSpc>
            </a:pPr>
            <a:r>
              <a:rPr lang="en-US" sz="8000" b="1">
                <a:solidFill>
                  <a:srgbClr val="EDC20D"/>
                </a:solidFill>
                <a:latin typeface="Ibarra Real Nova Bold"/>
                <a:ea typeface="Ibarra Real Nova Bold"/>
                <a:cs typeface="Ibarra Real Nova Bold"/>
                <a:sym typeface="Ibarra Real Nova Bold"/>
              </a:rPr>
              <a:t>Introduction</a:t>
            </a:r>
          </a:p>
        </p:txBody>
      </p:sp>
      <p:sp>
        <p:nvSpPr>
          <p:cNvPr id="1048622" name="TextBox 9"/>
          <p:cNvSpPr txBox="1"/>
          <p:nvPr/>
        </p:nvSpPr>
        <p:spPr>
          <a:xfrm>
            <a:off x="481208" y="2321177"/>
            <a:ext cx="12413723" cy="7546695"/>
          </a:xfrm>
          <a:prstGeom prst="rect">
            <a:avLst/>
          </a:prstGeom>
        </p:spPr>
        <p:txBody>
          <a:bodyPr lIns="0" tIns="0" rIns="0" bIns="0" rtlCol="0" anchor="t">
            <a:spAutoFit/>
          </a:bodyPr>
          <a:lstStyle/>
          <a:p>
            <a:pPr marL="629802" lvl="1" indent="-314901" algn="l">
              <a:lnSpc>
                <a:spcPts val="4521"/>
              </a:lnSpc>
              <a:buFont typeface="Arial"/>
              <a:buChar char="•"/>
            </a:pPr>
            <a:r>
              <a:rPr lang="en-US" sz="2917">
                <a:solidFill>
                  <a:srgbClr val="FFFFFF"/>
                </a:solidFill>
                <a:latin typeface="Carlito"/>
                <a:ea typeface="Carlito"/>
                <a:cs typeface="Carlito"/>
                <a:sym typeface="Carlito"/>
              </a:rPr>
              <a:t>Road accidents are a pervasive global issue, causing significant loss of life, property damage, and long term physical and emotional challenges. Understanding the behavioral, environmental, and systemic factors influencing accidents is crucial for effective prevention and intervention strategies.</a:t>
            </a:r>
          </a:p>
          <a:p>
            <a:pPr marL="629802" lvl="1" indent="-314901" algn="l">
              <a:lnSpc>
                <a:spcPts val="4083"/>
              </a:lnSpc>
              <a:buFont typeface="Arial"/>
              <a:buChar char="•"/>
            </a:pPr>
            <a:r>
              <a:rPr lang="en-US" sz="2917">
                <a:solidFill>
                  <a:srgbClr val="FFFFFF"/>
                </a:solidFill>
                <a:latin typeface="Carlito"/>
                <a:ea typeface="Carlito"/>
                <a:cs typeface="Carlito"/>
                <a:sym typeface="Carlito"/>
              </a:rPr>
              <a:t>This study examines the key differences between accident-experienced individuals, who provide data based on real-life incidents, and accident-free individuals, who offer opinions on the same scenarios. By employing a parallel survey design for these two groups, the research explores multiple dimensions— driver behavior, road conditions, emergency healthcare response, and mobile phone usage—that contribute to accident occurrence and severity.</a:t>
            </a:r>
          </a:p>
          <a:p>
            <a:pPr algn="l">
              <a:lnSpc>
                <a:spcPts val="4083"/>
              </a:lnSpc>
            </a:pPr>
            <a:endParaRPr lang="en-US" sz="2917">
              <a:solidFill>
                <a:srgbClr val="FFFFFF"/>
              </a:solidFill>
              <a:latin typeface="Carlito"/>
              <a:ea typeface="Carlito"/>
              <a:cs typeface="Carlito"/>
              <a:sym typeface="Carlito"/>
            </a:endParaRPr>
          </a:p>
          <a:p>
            <a:pPr algn="l">
              <a:lnSpc>
                <a:spcPts val="4083"/>
              </a:lnSpc>
            </a:pPr>
            <a:endParaRPr lang="en-US" sz="2917">
              <a:solidFill>
                <a:srgbClr val="FFFFFF"/>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1048768" name="Freeform 2"/>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69" name="Freeform 3"/>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770" name="Freeform 4"/>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771" name="Freeform 5"/>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772"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73" name="Freeform 7"/>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alphaModFix amt="18000"/>
            </a:blip>
            <a:stretch>
              <a:fillRect/>
            </a:stretch>
          </a:blipFill>
        </p:spPr>
      </p:sp>
      <p:sp>
        <p:nvSpPr>
          <p:cNvPr id="1048774" name="TextBox 8"/>
          <p:cNvSpPr txBox="1"/>
          <p:nvPr/>
        </p:nvSpPr>
        <p:spPr>
          <a:xfrm>
            <a:off x="1577406" y="1057275"/>
            <a:ext cx="9456002" cy="1015366"/>
          </a:xfrm>
          <a:prstGeom prst="rect">
            <a:avLst/>
          </a:prstGeom>
        </p:spPr>
        <p:txBody>
          <a:bodyPr lIns="0" tIns="0" rIns="0" bIns="0" rtlCol="0" anchor="t">
            <a:spAutoFit/>
          </a:bodyPr>
          <a:lstStyle/>
          <a:p>
            <a:pPr algn="l">
              <a:lnSpc>
                <a:spcPts val="7935"/>
              </a:lnSpc>
            </a:pPr>
            <a:r>
              <a:rPr lang="en-US" sz="6900" b="1">
                <a:solidFill>
                  <a:srgbClr val="EDC20D"/>
                </a:solidFill>
                <a:latin typeface="Ibarra Real Nova Bold"/>
                <a:ea typeface="Ibarra Real Nova Bold"/>
                <a:cs typeface="Ibarra Real Nova Bold"/>
                <a:sym typeface="Ibarra Real Nova Bold"/>
              </a:rPr>
              <a:t>Experienced Class</a:t>
            </a:r>
          </a:p>
        </p:txBody>
      </p:sp>
      <p:sp>
        <p:nvSpPr>
          <p:cNvPr id="1048775" name="TextBox 9"/>
          <p:cNvSpPr txBox="1"/>
          <p:nvPr/>
        </p:nvSpPr>
        <p:spPr>
          <a:xfrm>
            <a:off x="1264002" y="2265906"/>
            <a:ext cx="9427236" cy="6526784"/>
          </a:xfrm>
          <a:prstGeom prst="rect">
            <a:avLst/>
          </a:prstGeom>
        </p:spPr>
        <p:txBody>
          <a:bodyPr lIns="0" tIns="0" rIns="0" bIns="0" rtlCol="0" anchor="t">
            <a:spAutoFit/>
          </a:bodyPr>
          <a:lstStyle/>
          <a:p>
            <a:pPr marL="775940" lvl="1" indent="-387970" algn="l">
              <a:lnSpc>
                <a:spcPts val="4672"/>
              </a:lnSpc>
              <a:buFont typeface="Arial"/>
              <a:buChar char="•"/>
            </a:pPr>
            <a:r>
              <a:rPr lang="en-US" sz="3593" b="1">
                <a:solidFill>
                  <a:srgbClr val="BFBFBF"/>
                </a:solidFill>
                <a:latin typeface="Carlito Bold"/>
                <a:ea typeface="Carlito Bold"/>
                <a:cs typeface="Carlito Bold"/>
                <a:sym typeface="Carlito Bold"/>
              </a:rPr>
              <a:t>Accuracy: 56%</a:t>
            </a:r>
          </a:p>
          <a:p>
            <a:pPr algn="l">
              <a:lnSpc>
                <a:spcPts val="4672"/>
              </a:lnSpc>
            </a:pPr>
            <a:endParaRPr lang="en-US" sz="3593" b="1">
              <a:solidFill>
                <a:srgbClr val="BFBFBF"/>
              </a:solidFill>
              <a:latin typeface="Carlito Bold"/>
              <a:ea typeface="Carlito Bold"/>
              <a:cs typeface="Carlito Bold"/>
              <a:sym typeface="Carlito Bold"/>
            </a:endParaRPr>
          </a:p>
          <a:p>
            <a:pPr marL="775940" lvl="1" indent="-387970" algn="l">
              <a:lnSpc>
                <a:spcPts val="4672"/>
              </a:lnSpc>
              <a:buFont typeface="Arial"/>
              <a:buChar char="•"/>
            </a:pPr>
            <a:r>
              <a:rPr lang="en-US" sz="3593" b="1">
                <a:solidFill>
                  <a:srgbClr val="BFBFBF"/>
                </a:solidFill>
                <a:latin typeface="Carlito Bold"/>
                <a:ea typeface="Carlito Bold"/>
                <a:cs typeface="Carlito Bold"/>
                <a:sym typeface="Carlito Bold"/>
              </a:rPr>
              <a:t>Major Accidents (Class 0):</a:t>
            </a:r>
          </a:p>
          <a:p>
            <a:pPr algn="l">
              <a:lnSpc>
                <a:spcPts val="4672"/>
              </a:lnSpc>
            </a:pPr>
            <a:r>
              <a:rPr lang="en-US" sz="3593" b="1">
                <a:solidFill>
                  <a:srgbClr val="BFBFBF"/>
                </a:solidFill>
                <a:latin typeface="Carlito Bold"/>
                <a:ea typeface="Carlito Bold"/>
                <a:cs typeface="Carlito Bold"/>
                <a:sym typeface="Carlito Bold"/>
              </a:rPr>
              <a:t> Precision: 59%, Recall: 72%, F1: 0.65</a:t>
            </a:r>
          </a:p>
          <a:p>
            <a:pPr algn="l">
              <a:lnSpc>
                <a:spcPts val="4672"/>
              </a:lnSpc>
            </a:pPr>
            <a:endParaRPr lang="en-US" sz="3593" b="1">
              <a:solidFill>
                <a:srgbClr val="BFBFBF"/>
              </a:solidFill>
              <a:latin typeface="Carlito Bold"/>
              <a:ea typeface="Carlito Bold"/>
              <a:cs typeface="Carlito Bold"/>
              <a:sym typeface="Carlito Bold"/>
            </a:endParaRPr>
          </a:p>
          <a:p>
            <a:pPr marL="775940" lvl="1" indent="-387970" algn="l">
              <a:lnSpc>
                <a:spcPts val="4672"/>
              </a:lnSpc>
              <a:buFont typeface="Arial"/>
              <a:buChar char="•"/>
            </a:pPr>
            <a:r>
              <a:rPr lang="en-US" sz="3593" b="1">
                <a:solidFill>
                  <a:srgbClr val="BFBFBF"/>
                </a:solidFill>
                <a:latin typeface="Carlito Bold"/>
                <a:ea typeface="Carlito Bold"/>
                <a:cs typeface="Carlito Bold"/>
                <a:sym typeface="Carlito Bold"/>
              </a:rPr>
              <a:t>Minor Accidents (Class 1):</a:t>
            </a:r>
          </a:p>
          <a:p>
            <a:pPr algn="l">
              <a:lnSpc>
                <a:spcPts val="4672"/>
              </a:lnSpc>
            </a:pPr>
            <a:r>
              <a:rPr lang="en-US" sz="3593" b="1">
                <a:solidFill>
                  <a:srgbClr val="BFBFBF"/>
                </a:solidFill>
                <a:latin typeface="Carlito Bold"/>
                <a:ea typeface="Carlito Bold"/>
                <a:cs typeface="Carlito Bold"/>
                <a:sym typeface="Carlito Bold"/>
              </a:rPr>
              <a:t> Precision: 50%, Recall: 36%, F1: 0.42</a:t>
            </a:r>
          </a:p>
          <a:p>
            <a:pPr algn="l">
              <a:lnSpc>
                <a:spcPts val="4672"/>
              </a:lnSpc>
            </a:pPr>
            <a:endParaRPr lang="en-US" sz="3593" b="1">
              <a:solidFill>
                <a:srgbClr val="BFBFBF"/>
              </a:solidFill>
              <a:latin typeface="Carlito Bold"/>
              <a:ea typeface="Carlito Bold"/>
              <a:cs typeface="Carlito Bold"/>
              <a:sym typeface="Carlito Bold"/>
            </a:endParaRPr>
          </a:p>
          <a:p>
            <a:pPr marL="775940" lvl="1" indent="-387970" algn="l">
              <a:lnSpc>
                <a:spcPts val="4672"/>
              </a:lnSpc>
              <a:buFont typeface="Arial"/>
              <a:buChar char="•"/>
            </a:pPr>
            <a:r>
              <a:rPr lang="en-US" sz="3593" b="1">
                <a:solidFill>
                  <a:srgbClr val="BFBFBF"/>
                </a:solidFill>
                <a:latin typeface="Carlito Bold"/>
                <a:ea typeface="Carlito Bold"/>
                <a:cs typeface="Carlito Bold"/>
                <a:sym typeface="Carlito Bold"/>
              </a:rPr>
              <a:t> Model detects major accidents better but misclassifies minor ones</a:t>
            </a:r>
          </a:p>
          <a:p>
            <a:pPr algn="l">
              <a:lnSpc>
                <a:spcPts val="4672"/>
              </a:lnSpc>
            </a:pPr>
            <a:endParaRPr lang="en-US" sz="3593" b="1">
              <a:solidFill>
                <a:srgbClr val="BFBFBF"/>
              </a:solidFill>
              <a:latin typeface="Carlito Bold"/>
              <a:ea typeface="Carlito Bold"/>
              <a:cs typeface="Carlito Bold"/>
              <a:sym typeface="Carlito 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776"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777"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778" name="Freeform 4"/>
          <p:cNvSpPr/>
          <p:nvPr/>
        </p:nvSpPr>
        <p:spPr>
          <a:xfrm>
            <a:off x="825222" y="744213"/>
            <a:ext cx="12632513" cy="9192169"/>
          </a:xfrm>
          <a:custGeom>
            <a:avLst/>
            <a:gdLst/>
            <a:ahLst/>
            <a:cxnLst/>
            <a:rect l="l" t="t" r="r" b="b"/>
            <a:pathLst>
              <a:path w="12632513" h="9192169">
                <a:moveTo>
                  <a:pt x="0" y="0"/>
                </a:moveTo>
                <a:lnTo>
                  <a:pt x="12632513" y="0"/>
                </a:lnTo>
                <a:lnTo>
                  <a:pt x="12632513" y="9192168"/>
                </a:lnTo>
                <a:lnTo>
                  <a:pt x="0" y="9192168"/>
                </a:lnTo>
                <a:lnTo>
                  <a:pt x="0" y="0"/>
                </a:lnTo>
                <a:close/>
              </a:path>
            </a:pathLst>
          </a:custGeom>
          <a:blipFill>
            <a:blip r:embed="rId2"/>
            <a:stretch>
              <a:fillRect/>
            </a:stretch>
          </a:blipFill>
        </p:spPr>
      </p:sp>
      <p:sp>
        <p:nvSpPr>
          <p:cNvPr id="1048779" name="TextBox 5"/>
          <p:cNvSpPr txBox="1"/>
          <p:nvPr/>
        </p:nvSpPr>
        <p:spPr>
          <a:xfrm>
            <a:off x="14002813" y="4403672"/>
            <a:ext cx="3858518" cy="977773"/>
          </a:xfrm>
          <a:prstGeom prst="rect">
            <a:avLst/>
          </a:prstGeom>
        </p:spPr>
        <p:txBody>
          <a:bodyPr lIns="0" tIns="0" rIns="0" bIns="0" rtlCol="0" anchor="t">
            <a:spAutoFit/>
          </a:bodyPr>
          <a:lstStyle/>
          <a:p>
            <a:pPr algn="ctr">
              <a:lnSpc>
                <a:spcPts val="7699"/>
              </a:lnSpc>
              <a:spcBef>
                <a:spcPct val="0"/>
              </a:spcBef>
            </a:pPr>
            <a:r>
              <a:rPr lang="en-US" sz="5499">
                <a:solidFill>
                  <a:srgbClr val="000000"/>
                </a:solidFill>
                <a:latin typeface="Alatsi"/>
                <a:ea typeface="Alatsi"/>
                <a:cs typeface="Alatsi"/>
                <a:sym typeface="Alatsi"/>
              </a:rPr>
              <a:t>Experienced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0" name="TextBox 2"/>
          <p:cNvSpPr txBox="1"/>
          <p:nvPr/>
        </p:nvSpPr>
        <p:spPr>
          <a:xfrm>
            <a:off x="1798701" y="1767199"/>
            <a:ext cx="8115300" cy="975361"/>
          </a:xfrm>
          <a:prstGeom prst="rect">
            <a:avLst/>
          </a:prstGeom>
        </p:spPr>
        <p:txBody>
          <a:bodyPr lIns="0" tIns="0" rIns="0" bIns="0" rtlCol="0" anchor="t">
            <a:spAutoFit/>
          </a:bodyPr>
          <a:lstStyle/>
          <a:p>
            <a:pPr algn="l">
              <a:lnSpc>
                <a:spcPts val="7590"/>
              </a:lnSpc>
            </a:pPr>
            <a:r>
              <a:rPr lang="en-US" sz="6600" b="1">
                <a:solidFill>
                  <a:srgbClr val="000000"/>
                </a:solidFill>
                <a:latin typeface="Ibarra Real Nova Bold"/>
                <a:ea typeface="Ibarra Real Nova Bold"/>
                <a:cs typeface="Ibarra Real Nova Bold"/>
                <a:sym typeface="Ibarra Real Nova Bold"/>
              </a:rPr>
              <a:t>Non-Experienced</a:t>
            </a:r>
          </a:p>
        </p:txBody>
      </p:sp>
      <p:sp>
        <p:nvSpPr>
          <p:cNvPr id="1048781" name="TextBox 3"/>
          <p:cNvSpPr txBox="1"/>
          <p:nvPr/>
        </p:nvSpPr>
        <p:spPr>
          <a:xfrm>
            <a:off x="1798701" y="2984375"/>
            <a:ext cx="11244569" cy="5109972"/>
          </a:xfrm>
          <a:prstGeom prst="rect">
            <a:avLst/>
          </a:prstGeom>
        </p:spPr>
        <p:txBody>
          <a:bodyPr lIns="0" tIns="0" rIns="0" bIns="0" rtlCol="0" anchor="t">
            <a:spAutoFit/>
          </a:bodyPr>
          <a:lstStyle/>
          <a:p>
            <a:pPr marL="768834" lvl="1" indent="-384417" algn="l">
              <a:lnSpc>
                <a:spcPts val="5163"/>
              </a:lnSpc>
              <a:buFont typeface="Arial"/>
              <a:buChar char="•"/>
            </a:pPr>
            <a:r>
              <a:rPr lang="en-US" sz="3561">
                <a:solidFill>
                  <a:srgbClr val="000000"/>
                </a:solidFill>
                <a:latin typeface="Glacial Indifference"/>
                <a:ea typeface="Glacial Indifference"/>
                <a:cs typeface="Glacial Indifference"/>
                <a:sym typeface="Glacial Indifference"/>
              </a:rPr>
              <a:t>Accuracy: 79%</a:t>
            </a:r>
          </a:p>
          <a:p>
            <a:pPr marL="768834" lvl="1" indent="-384417" algn="l">
              <a:lnSpc>
                <a:spcPts val="4985"/>
              </a:lnSpc>
              <a:buFont typeface="Arial"/>
              <a:buChar char="•"/>
            </a:pPr>
            <a:r>
              <a:rPr lang="en-US" sz="3561">
                <a:solidFill>
                  <a:srgbClr val="000000"/>
                </a:solidFill>
                <a:latin typeface="Glacial Indifference"/>
                <a:ea typeface="Glacial Indifference"/>
                <a:cs typeface="Glacial Indifference"/>
                <a:sym typeface="Glacial Indifference"/>
              </a:rPr>
              <a:t>Minor Accidents (Class 1):</a:t>
            </a:r>
          </a:p>
          <a:p>
            <a:pPr marL="1537669" lvl="2" indent="-512556" algn="l">
              <a:lnSpc>
                <a:spcPts val="5021"/>
              </a:lnSpc>
              <a:buFont typeface="Arial"/>
              <a:buChar char="⚬"/>
            </a:pPr>
            <a:r>
              <a:rPr lang="en-US" sz="3561">
                <a:solidFill>
                  <a:srgbClr val="000000"/>
                </a:solidFill>
                <a:latin typeface="Glacial Indifference"/>
                <a:ea typeface="Glacial Indifference"/>
                <a:cs typeface="Glacial Indifference"/>
                <a:sym typeface="Glacial Indifference"/>
              </a:rPr>
              <a:t>Precision: 83%, Recall: 94%, F1: 0.88</a:t>
            </a:r>
          </a:p>
          <a:p>
            <a:pPr marL="768834" lvl="1" indent="-384417" algn="l">
              <a:lnSpc>
                <a:spcPts val="4985"/>
              </a:lnSpc>
              <a:buFont typeface="Arial"/>
              <a:buChar char="•"/>
            </a:pPr>
            <a:r>
              <a:rPr lang="en-US" sz="3561">
                <a:solidFill>
                  <a:srgbClr val="000000"/>
                </a:solidFill>
                <a:latin typeface="Glacial Indifference"/>
                <a:ea typeface="Glacial Indifference"/>
                <a:cs typeface="Glacial Indifference"/>
                <a:sym typeface="Glacial Indifference"/>
              </a:rPr>
              <a:t>Major Accidents (Class 0):</a:t>
            </a:r>
          </a:p>
          <a:p>
            <a:pPr marL="1537669" lvl="2" indent="-512556" algn="l">
              <a:lnSpc>
                <a:spcPts val="4985"/>
              </a:lnSpc>
              <a:buFont typeface="Arial"/>
              <a:buChar char="⚬"/>
            </a:pPr>
            <a:r>
              <a:rPr lang="en-US" sz="3561">
                <a:solidFill>
                  <a:srgbClr val="000000"/>
                </a:solidFill>
                <a:latin typeface="Glacial Indifference"/>
                <a:ea typeface="Glacial Indifference"/>
                <a:cs typeface="Glacial Indifference"/>
                <a:sym typeface="Glacial Indifference"/>
              </a:rPr>
              <a:t>Precision: 40%, Recall: 18%, F1: 0.25</a:t>
            </a:r>
          </a:p>
          <a:p>
            <a:pPr marL="768834" lvl="1" indent="-384417" algn="l">
              <a:lnSpc>
                <a:spcPts val="5056"/>
              </a:lnSpc>
              <a:buFont typeface="Arial"/>
              <a:buChar char="•"/>
            </a:pPr>
            <a:r>
              <a:rPr lang="en-US" sz="3561">
                <a:solidFill>
                  <a:srgbClr val="000000"/>
                </a:solidFill>
                <a:latin typeface="Glacial Indifference"/>
                <a:ea typeface="Glacial Indifference"/>
                <a:cs typeface="Glacial Indifference"/>
                <a:sym typeface="Glacial Indifference"/>
              </a:rPr>
              <a:t> Strong model performance for minor cases, poor for major ones</a:t>
            </a:r>
          </a:p>
          <a:p>
            <a:pPr algn="l">
              <a:lnSpc>
                <a:spcPts val="4985"/>
              </a:lnSpc>
            </a:pPr>
            <a:endParaRPr lang="en-US" sz="3561">
              <a:solidFill>
                <a:srgbClr val="000000"/>
              </a:solidFill>
              <a:latin typeface="Glacial Indifference"/>
              <a:ea typeface="Glacial Indifference"/>
              <a:cs typeface="Glacial Indifference"/>
              <a:sym typeface="Glacial Indifference"/>
            </a:endParaRPr>
          </a:p>
        </p:txBody>
      </p:sp>
      <p:sp>
        <p:nvSpPr>
          <p:cNvPr id="1048782" name="Freeform 4"/>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83" name="Freeform 5"/>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784" name="Freeform 6"/>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785" name="Freeform 7"/>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786" name="Freeform 8"/>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787" name="Freeform 9"/>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alphaModFix amt="49000"/>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88" name="AutoShape 2"/>
          <p:cNvSpPr/>
          <p:nvPr/>
        </p:nvSpPr>
        <p:spPr>
          <a:xfrm rot="-5400000">
            <a:off x="4005271" y="363087"/>
            <a:ext cx="5658447" cy="0"/>
          </a:xfrm>
          <a:prstGeom prst="line">
            <a:avLst/>
          </a:prstGeom>
          <a:ln w="104775" cap="flat">
            <a:solidFill>
              <a:srgbClr val="EDC20D"/>
            </a:solidFill>
            <a:prstDash val="solid"/>
            <a:headEnd type="none" w="sm" len="sm"/>
            <a:tailEnd type="none" w="sm" len="sm"/>
          </a:ln>
        </p:spPr>
      </p:sp>
      <p:sp>
        <p:nvSpPr>
          <p:cNvPr id="1048789"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790" name="Freeform 4"/>
          <p:cNvSpPr/>
          <p:nvPr/>
        </p:nvSpPr>
        <p:spPr>
          <a:xfrm>
            <a:off x="1028700" y="1028700"/>
            <a:ext cx="11204336" cy="8229600"/>
          </a:xfrm>
          <a:custGeom>
            <a:avLst/>
            <a:gdLst/>
            <a:ahLst/>
            <a:cxnLst/>
            <a:rect l="l" t="t" r="r" b="b"/>
            <a:pathLst>
              <a:path w="11204336" h="8229600">
                <a:moveTo>
                  <a:pt x="0" y="0"/>
                </a:moveTo>
                <a:lnTo>
                  <a:pt x="11204336" y="0"/>
                </a:lnTo>
                <a:lnTo>
                  <a:pt x="11204336" y="8229600"/>
                </a:lnTo>
                <a:lnTo>
                  <a:pt x="0" y="8229600"/>
                </a:lnTo>
                <a:lnTo>
                  <a:pt x="0" y="0"/>
                </a:lnTo>
                <a:close/>
              </a:path>
            </a:pathLst>
          </a:custGeom>
          <a:blipFill>
            <a:blip r:embed="rId2"/>
            <a:stretch>
              <a:fillRect/>
            </a:stretch>
          </a:blipFill>
        </p:spPr>
      </p:sp>
      <p:sp>
        <p:nvSpPr>
          <p:cNvPr id="1048791" name="TextBox 5"/>
          <p:cNvSpPr txBox="1"/>
          <p:nvPr/>
        </p:nvSpPr>
        <p:spPr>
          <a:xfrm>
            <a:off x="13108514" y="3899097"/>
            <a:ext cx="4347885" cy="1955546"/>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Alatsi"/>
                <a:ea typeface="Alatsi"/>
                <a:cs typeface="Alatsi"/>
                <a:sym typeface="Alatsi"/>
              </a:rPr>
              <a:t>Non- Experienced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792" name="Freeform 2"/>
          <p:cNvSpPr/>
          <p:nvPr/>
        </p:nvSpPr>
        <p:spPr>
          <a:xfrm rot="5400000">
            <a:off x="4493541" y="3500173"/>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2"/>
            <a:stretch>
              <a:fillRect/>
            </a:stretch>
          </a:blipFill>
        </p:spPr>
      </p:sp>
      <p:sp>
        <p:nvSpPr>
          <p:cNvPr id="1048793" name="TextBox 3"/>
          <p:cNvSpPr txBox="1"/>
          <p:nvPr/>
        </p:nvSpPr>
        <p:spPr>
          <a:xfrm>
            <a:off x="8454934" y="3319781"/>
            <a:ext cx="7246032" cy="4880396"/>
          </a:xfrm>
          <a:prstGeom prst="rect">
            <a:avLst/>
          </a:prstGeom>
        </p:spPr>
        <p:txBody>
          <a:bodyPr lIns="0" tIns="0" rIns="0" bIns="0" rtlCol="0" anchor="t">
            <a:spAutoFit/>
          </a:bodyPr>
          <a:lstStyle/>
          <a:p>
            <a:pPr algn="l">
              <a:lnSpc>
                <a:spcPts val="6396"/>
              </a:lnSpc>
            </a:pPr>
            <a:r>
              <a:rPr lang="en-US" sz="5561" b="1">
                <a:solidFill>
                  <a:srgbClr val="FFFFFF"/>
                </a:solidFill>
                <a:latin typeface="Ibarra Real Nova Bold"/>
                <a:ea typeface="Ibarra Real Nova Bold"/>
                <a:cs typeface="Ibarra Real Nova Bold"/>
                <a:sym typeface="Ibarra Real Nova Bold"/>
              </a:rPr>
              <a:t>To identify underlying behavioral, external, and vehicular factors contributing to road accident severity.</a:t>
            </a:r>
          </a:p>
          <a:p>
            <a:pPr algn="l">
              <a:lnSpc>
                <a:spcPts val="6396"/>
              </a:lnSpc>
            </a:pPr>
            <a:endParaRPr lang="en-US" sz="5561" b="1">
              <a:solidFill>
                <a:srgbClr val="FFFFFF"/>
              </a:solidFill>
              <a:latin typeface="Ibarra Real Nova Bold"/>
              <a:ea typeface="Ibarra Real Nova Bold"/>
              <a:cs typeface="Ibarra Real Nova Bold"/>
              <a:sym typeface="Ibarra Real Nova Bold"/>
            </a:endParaRPr>
          </a:p>
        </p:txBody>
      </p:sp>
      <p:sp>
        <p:nvSpPr>
          <p:cNvPr id="1048794" name="TextBox 4"/>
          <p:cNvSpPr txBox="1"/>
          <p:nvPr/>
        </p:nvSpPr>
        <p:spPr>
          <a:xfrm>
            <a:off x="4749016" y="4351866"/>
            <a:ext cx="3286653" cy="1393825"/>
          </a:xfrm>
          <a:prstGeom prst="rect">
            <a:avLst/>
          </a:prstGeom>
        </p:spPr>
        <p:txBody>
          <a:bodyPr lIns="0" tIns="0" rIns="0" bIns="0" rtlCol="0" anchor="t">
            <a:spAutoFit/>
          </a:bodyPr>
          <a:lstStyle/>
          <a:p>
            <a:pPr algn="ctr">
              <a:lnSpc>
                <a:spcPts val="10924"/>
              </a:lnSpc>
            </a:pPr>
            <a:r>
              <a:rPr lang="en-US" sz="9499" b="1">
                <a:solidFill>
                  <a:srgbClr val="000000"/>
                </a:solidFill>
                <a:latin typeface="Ibarra Real Nova Bold"/>
                <a:ea typeface="Ibarra Real Nova Bold"/>
                <a:cs typeface="Ibarra Real Nova Bold"/>
                <a:sym typeface="Ibarra Real Nova Bold"/>
              </a:rPr>
              <a:t>05</a:t>
            </a:r>
          </a:p>
        </p:txBody>
      </p:sp>
      <p:sp>
        <p:nvSpPr>
          <p:cNvPr id="1048795" name="AutoShape 5"/>
          <p:cNvSpPr/>
          <p:nvPr/>
        </p:nvSpPr>
        <p:spPr>
          <a:xfrm rot="-5400000">
            <a:off x="4005271" y="363087"/>
            <a:ext cx="5658447" cy="0"/>
          </a:xfrm>
          <a:prstGeom prst="line">
            <a:avLst/>
          </a:prstGeom>
          <a:ln w="104775" cap="flat">
            <a:solidFill>
              <a:srgbClr val="EDC20D"/>
            </a:solidFill>
            <a:prstDash val="solid"/>
            <a:headEnd type="none" w="sm" len="sm"/>
            <a:tailEnd type="none" w="sm" len="sm"/>
          </a:ln>
        </p:spPr>
      </p:sp>
      <p:sp>
        <p:nvSpPr>
          <p:cNvPr id="1048796" name="AutoShape 6"/>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7" name="Freeform 2"/>
          <p:cNvSpPr/>
          <p:nvPr/>
        </p:nvSpPr>
        <p:spPr>
          <a:xfrm rot="5400000">
            <a:off x="1281042" y="1548161"/>
            <a:ext cx="3006634" cy="2602105"/>
          </a:xfrm>
          <a:custGeom>
            <a:avLst/>
            <a:gdLst/>
            <a:ahLst/>
            <a:cxnLst/>
            <a:rect l="l" t="t" r="r" b="b"/>
            <a:pathLst>
              <a:path w="3006634" h="2602105">
                <a:moveTo>
                  <a:pt x="0" y="0"/>
                </a:moveTo>
                <a:lnTo>
                  <a:pt x="3006634" y="0"/>
                </a:lnTo>
                <a:lnTo>
                  <a:pt x="3006634" y="2602105"/>
                </a:lnTo>
                <a:lnTo>
                  <a:pt x="0" y="2602105"/>
                </a:lnTo>
                <a:lnTo>
                  <a:pt x="0" y="0"/>
                </a:lnTo>
                <a:close/>
              </a:path>
            </a:pathLst>
          </a:custGeom>
          <a:blipFill>
            <a:blip r:embed="rId2"/>
            <a:stretch>
              <a:fillRect/>
            </a:stretch>
          </a:blipFill>
        </p:spPr>
      </p:sp>
      <p:grpSp>
        <p:nvGrpSpPr>
          <p:cNvPr id="115" name="Group 3"/>
          <p:cNvGrpSpPr/>
          <p:nvPr/>
        </p:nvGrpSpPr>
        <p:grpSpPr>
          <a:xfrm>
            <a:off x="12342582" y="1225901"/>
            <a:ext cx="2214563" cy="1917712"/>
            <a:chOff x="0" y="0"/>
            <a:chExt cx="4282440" cy="3708400"/>
          </a:xfrm>
        </p:grpSpPr>
        <p:sp>
          <p:nvSpPr>
            <p:cNvPr id="1048798"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323232"/>
            </a:solidFill>
            <a:ln w="12700">
              <a:solidFill>
                <a:srgbClr val="000000"/>
              </a:solidFill>
            </a:ln>
          </p:spPr>
        </p:sp>
      </p:grpSp>
      <p:grpSp>
        <p:nvGrpSpPr>
          <p:cNvPr id="116" name="Group 5"/>
          <p:cNvGrpSpPr/>
          <p:nvPr/>
        </p:nvGrpSpPr>
        <p:grpSpPr>
          <a:xfrm>
            <a:off x="14716919" y="1225901"/>
            <a:ext cx="2214563" cy="1917712"/>
            <a:chOff x="0" y="0"/>
            <a:chExt cx="4282440" cy="3708400"/>
          </a:xfrm>
        </p:grpSpPr>
        <p:sp>
          <p:nvSpPr>
            <p:cNvPr id="1048799"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EDC20D"/>
            </a:solidFill>
            <a:ln w="12700">
              <a:solidFill>
                <a:srgbClr val="000000"/>
              </a:solidFill>
            </a:ln>
          </p:spPr>
        </p:sp>
      </p:grpSp>
      <p:grpSp>
        <p:nvGrpSpPr>
          <p:cNvPr id="117" name="Group 7"/>
          <p:cNvGrpSpPr/>
          <p:nvPr/>
        </p:nvGrpSpPr>
        <p:grpSpPr>
          <a:xfrm>
            <a:off x="9968244" y="1225901"/>
            <a:ext cx="2214563" cy="1917712"/>
            <a:chOff x="0" y="0"/>
            <a:chExt cx="4282440" cy="3708400"/>
          </a:xfrm>
        </p:grpSpPr>
        <p:sp>
          <p:nvSpPr>
            <p:cNvPr id="1048800"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solidFill>
            <a:ln w="12700">
              <a:solidFill>
                <a:srgbClr val="000000"/>
              </a:solidFill>
            </a:ln>
          </p:spPr>
        </p:sp>
      </p:grpSp>
      <p:sp>
        <p:nvSpPr>
          <p:cNvPr id="1048801" name="TextBox 9"/>
          <p:cNvSpPr txBox="1"/>
          <p:nvPr/>
        </p:nvSpPr>
        <p:spPr>
          <a:xfrm>
            <a:off x="1825226" y="2430363"/>
            <a:ext cx="1918265" cy="925965"/>
          </a:xfrm>
          <a:prstGeom prst="rect">
            <a:avLst/>
          </a:prstGeom>
        </p:spPr>
        <p:txBody>
          <a:bodyPr lIns="0" tIns="0" rIns="0" bIns="0" rtlCol="0" anchor="t">
            <a:spAutoFit/>
          </a:bodyPr>
          <a:lstStyle/>
          <a:p>
            <a:pPr algn="ctr">
              <a:lnSpc>
                <a:spcPts val="7269"/>
              </a:lnSpc>
            </a:pPr>
            <a:r>
              <a:rPr lang="en-US" sz="6321" b="1">
                <a:solidFill>
                  <a:srgbClr val="000000"/>
                </a:solidFill>
                <a:latin typeface="Ibarra Real Nova Bold"/>
                <a:ea typeface="Ibarra Real Nova Bold"/>
                <a:cs typeface="Ibarra Real Nova Bold"/>
                <a:sym typeface="Ibarra Real Nova Bold"/>
              </a:rPr>
              <a:t>Why</a:t>
            </a:r>
          </a:p>
        </p:txBody>
      </p:sp>
      <p:sp>
        <p:nvSpPr>
          <p:cNvPr id="1048802" name="TextBox 10"/>
          <p:cNvSpPr txBox="1"/>
          <p:nvPr/>
        </p:nvSpPr>
        <p:spPr>
          <a:xfrm>
            <a:off x="4196050" y="2133070"/>
            <a:ext cx="5549431" cy="1849755"/>
          </a:xfrm>
          <a:prstGeom prst="rect">
            <a:avLst/>
          </a:prstGeom>
        </p:spPr>
        <p:txBody>
          <a:bodyPr lIns="0" tIns="0" rIns="0" bIns="0" rtlCol="0" anchor="t">
            <a:spAutoFit/>
          </a:bodyPr>
          <a:lstStyle/>
          <a:p>
            <a:pPr algn="l">
              <a:lnSpc>
                <a:spcPts val="7244"/>
              </a:lnSpc>
            </a:pPr>
            <a:r>
              <a:rPr lang="en-US" sz="6300" b="1">
                <a:solidFill>
                  <a:srgbClr val="000000"/>
                </a:solidFill>
                <a:latin typeface="Ibarra Real Nova Bold"/>
                <a:ea typeface="Ibarra Real Nova Bold"/>
                <a:cs typeface="Ibarra Real Nova Bold"/>
                <a:sym typeface="Ibarra Real Nova Bold"/>
              </a:rPr>
              <a:t>Factor </a:t>
            </a:r>
          </a:p>
          <a:p>
            <a:pPr algn="l">
              <a:lnSpc>
                <a:spcPts val="7244"/>
              </a:lnSpc>
            </a:pPr>
            <a:r>
              <a:rPr lang="en-US" sz="6300" b="1">
                <a:solidFill>
                  <a:srgbClr val="000000"/>
                </a:solidFill>
                <a:latin typeface="Ibarra Real Nova Bold"/>
                <a:ea typeface="Ibarra Real Nova Bold"/>
                <a:cs typeface="Ibarra Real Nova Bold"/>
                <a:sym typeface="Ibarra Real Nova Bold"/>
              </a:rPr>
              <a:t>Analysis</a:t>
            </a:r>
          </a:p>
        </p:txBody>
      </p:sp>
      <p:sp>
        <p:nvSpPr>
          <p:cNvPr id="1048803" name="TextBox 11"/>
          <p:cNvSpPr txBox="1"/>
          <p:nvPr/>
        </p:nvSpPr>
        <p:spPr>
          <a:xfrm>
            <a:off x="9745481" y="7519636"/>
            <a:ext cx="6078720" cy="2046732"/>
          </a:xfrm>
          <a:prstGeom prst="rect">
            <a:avLst/>
          </a:prstGeom>
        </p:spPr>
        <p:txBody>
          <a:bodyPr lIns="0" tIns="0" rIns="0" bIns="0" rtlCol="0" anchor="t">
            <a:spAutoFit/>
          </a:bodyPr>
          <a:lstStyle/>
          <a:p>
            <a:pPr marL="669288" lvl="1" indent="-334644" algn="l">
              <a:lnSpc>
                <a:spcPts val="4029"/>
              </a:lnSpc>
              <a:buFont typeface="Arial"/>
              <a:buChar char="•"/>
            </a:pPr>
            <a:r>
              <a:rPr lang="en-US" sz="3099">
                <a:solidFill>
                  <a:srgbClr val="000000"/>
                </a:solidFill>
                <a:latin typeface="Carlito"/>
                <a:ea typeface="Carlito"/>
                <a:cs typeface="Carlito"/>
                <a:sym typeface="Carlito"/>
              </a:rPr>
              <a:t>Improves modeling and insights by using meaningful factor scores in further statistical analysis.</a:t>
            </a:r>
          </a:p>
        </p:txBody>
      </p:sp>
      <p:sp>
        <p:nvSpPr>
          <p:cNvPr id="1048804" name="TextBox 12"/>
          <p:cNvSpPr txBox="1"/>
          <p:nvPr/>
        </p:nvSpPr>
        <p:spPr>
          <a:xfrm>
            <a:off x="2252736" y="5390659"/>
            <a:ext cx="6053965" cy="1535050"/>
          </a:xfrm>
          <a:prstGeom prst="rect">
            <a:avLst/>
          </a:prstGeom>
        </p:spPr>
        <p:txBody>
          <a:bodyPr lIns="0" tIns="0" rIns="0" bIns="0" rtlCol="0" anchor="t">
            <a:spAutoFit/>
          </a:bodyPr>
          <a:lstStyle/>
          <a:p>
            <a:pPr marL="669289" lvl="1" indent="-334645" algn="l">
              <a:lnSpc>
                <a:spcPts val="4029"/>
              </a:lnSpc>
              <a:buFont typeface="Arial"/>
              <a:buChar char="•"/>
            </a:pPr>
            <a:r>
              <a:rPr lang="en-US" sz="3099">
                <a:solidFill>
                  <a:srgbClr val="090909"/>
                </a:solidFill>
                <a:latin typeface="Carlito"/>
                <a:ea typeface="Carlito"/>
                <a:cs typeface="Carlito"/>
                <a:sym typeface="Carlito"/>
              </a:rPr>
              <a:t>Reduces data complexity by grouping related variables into a few underlying factors.</a:t>
            </a:r>
          </a:p>
        </p:txBody>
      </p:sp>
      <p:sp>
        <p:nvSpPr>
          <p:cNvPr id="1048805" name="TextBox 13"/>
          <p:cNvSpPr txBox="1"/>
          <p:nvPr/>
        </p:nvSpPr>
        <p:spPr>
          <a:xfrm>
            <a:off x="9745481" y="5390659"/>
            <a:ext cx="6078720" cy="1535050"/>
          </a:xfrm>
          <a:prstGeom prst="rect">
            <a:avLst/>
          </a:prstGeom>
        </p:spPr>
        <p:txBody>
          <a:bodyPr lIns="0" tIns="0" rIns="0" bIns="0" rtlCol="0" anchor="t">
            <a:spAutoFit/>
          </a:bodyPr>
          <a:lstStyle/>
          <a:p>
            <a:pPr marL="669289" lvl="1" indent="-334645" algn="l">
              <a:lnSpc>
                <a:spcPts val="4029"/>
              </a:lnSpc>
              <a:buFont typeface="Arial"/>
              <a:buChar char="•"/>
            </a:pPr>
            <a:r>
              <a:rPr lang="en-US" sz="3099">
                <a:solidFill>
                  <a:srgbClr val="090909"/>
                </a:solidFill>
                <a:latin typeface="Carlito"/>
                <a:ea typeface="Carlito"/>
                <a:cs typeface="Carlito"/>
                <a:sym typeface="Carlito"/>
              </a:rPr>
              <a:t>Identifies hidden patterns that explain common behavior or characteristics.</a:t>
            </a:r>
          </a:p>
        </p:txBody>
      </p:sp>
      <p:sp>
        <p:nvSpPr>
          <p:cNvPr id="1048806" name="TextBox 14"/>
          <p:cNvSpPr txBox="1"/>
          <p:nvPr/>
        </p:nvSpPr>
        <p:spPr>
          <a:xfrm>
            <a:off x="2252736" y="7529161"/>
            <a:ext cx="6053965" cy="1990725"/>
          </a:xfrm>
          <a:prstGeom prst="rect">
            <a:avLst/>
          </a:prstGeom>
        </p:spPr>
        <p:txBody>
          <a:bodyPr lIns="0" tIns="0" rIns="0" bIns="0" rtlCol="0" anchor="t">
            <a:spAutoFit/>
          </a:bodyPr>
          <a:lstStyle/>
          <a:p>
            <a:pPr marL="647698" lvl="1" indent="-323849" algn="l">
              <a:lnSpc>
                <a:spcPts val="3899"/>
              </a:lnSpc>
              <a:buFont typeface="Arial"/>
              <a:buChar char="•"/>
            </a:pPr>
            <a:r>
              <a:rPr lang="en-US" sz="2999">
                <a:solidFill>
                  <a:srgbClr val="000000"/>
                </a:solidFill>
                <a:latin typeface="Carlito"/>
                <a:ea typeface="Carlito"/>
                <a:cs typeface="Carlito"/>
                <a:sym typeface="Carlito"/>
              </a:rPr>
              <a:t>Simplifies analysis and interpretation by focusing on core dimensions instead of individual variables.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2"/>
          <p:cNvGrpSpPr/>
          <p:nvPr/>
        </p:nvGrpSpPr>
        <p:grpSpPr>
          <a:xfrm>
            <a:off x="9144000" y="-304808"/>
            <a:ext cx="9675039" cy="10797397"/>
            <a:chOff x="0" y="0"/>
            <a:chExt cx="3272791" cy="3652453"/>
          </a:xfrm>
        </p:grpSpPr>
        <p:sp>
          <p:nvSpPr>
            <p:cNvPr id="1048807" name="Freeform 3"/>
            <p:cNvSpPr/>
            <p:nvPr/>
          </p:nvSpPr>
          <p:spPr>
            <a:xfrm>
              <a:off x="0" y="0"/>
              <a:ext cx="3272791" cy="3652453"/>
            </a:xfrm>
            <a:custGeom>
              <a:avLst/>
              <a:gdLst/>
              <a:ahLst/>
              <a:cxnLst/>
              <a:rect l="l" t="t" r="r" b="b"/>
              <a:pathLst>
                <a:path w="3272791" h="3652453">
                  <a:moveTo>
                    <a:pt x="0" y="0"/>
                  </a:moveTo>
                  <a:lnTo>
                    <a:pt x="3272791" y="0"/>
                  </a:lnTo>
                  <a:lnTo>
                    <a:pt x="3272791" y="3652453"/>
                  </a:lnTo>
                  <a:lnTo>
                    <a:pt x="0" y="3652453"/>
                  </a:lnTo>
                  <a:close/>
                </a:path>
              </a:pathLst>
            </a:custGeom>
            <a:solidFill>
              <a:srgbClr val="EDC20D"/>
            </a:solidFill>
          </p:spPr>
        </p:sp>
      </p:grpSp>
      <p:grpSp>
        <p:nvGrpSpPr>
          <p:cNvPr id="120" name="Group 4"/>
          <p:cNvGrpSpPr/>
          <p:nvPr/>
        </p:nvGrpSpPr>
        <p:grpSpPr>
          <a:xfrm rot="2700000">
            <a:off x="8374811" y="1747963"/>
            <a:ext cx="1538378" cy="1535917"/>
            <a:chOff x="0" y="0"/>
            <a:chExt cx="6350000" cy="6339840"/>
          </a:xfrm>
        </p:grpSpPr>
        <p:sp>
          <p:nvSpPr>
            <p:cNvPr id="1048808"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DC20D"/>
            </a:solidFill>
          </p:spPr>
        </p:sp>
      </p:grpSp>
      <p:sp>
        <p:nvSpPr>
          <p:cNvPr id="1048809" name="TextBox 6"/>
          <p:cNvSpPr txBox="1"/>
          <p:nvPr/>
        </p:nvSpPr>
        <p:spPr>
          <a:xfrm>
            <a:off x="1462165" y="1467094"/>
            <a:ext cx="5522199" cy="846591"/>
          </a:xfrm>
          <a:prstGeom prst="rect">
            <a:avLst/>
          </a:prstGeom>
        </p:spPr>
        <p:txBody>
          <a:bodyPr lIns="0" tIns="0" rIns="0" bIns="0" rtlCol="0" anchor="t">
            <a:spAutoFit/>
          </a:bodyPr>
          <a:lstStyle/>
          <a:p>
            <a:pPr algn="l">
              <a:lnSpc>
                <a:spcPts val="6694"/>
              </a:lnSpc>
            </a:pPr>
            <a:r>
              <a:rPr lang="en-US" sz="5821" b="1">
                <a:solidFill>
                  <a:srgbClr val="000000"/>
                </a:solidFill>
                <a:latin typeface="Ibarra Real Nova Bold"/>
                <a:ea typeface="Ibarra Real Nova Bold"/>
                <a:cs typeface="Ibarra Real Nova Bold"/>
                <a:sym typeface="Ibarra Real Nova Bold"/>
              </a:rPr>
              <a:t>Features droped</a:t>
            </a:r>
          </a:p>
        </p:txBody>
      </p:sp>
      <p:sp>
        <p:nvSpPr>
          <p:cNvPr id="1048810" name="TextBox 7"/>
          <p:cNvSpPr txBox="1"/>
          <p:nvPr/>
        </p:nvSpPr>
        <p:spPr>
          <a:xfrm>
            <a:off x="10538721" y="1669330"/>
            <a:ext cx="5886081" cy="846591"/>
          </a:xfrm>
          <a:prstGeom prst="rect">
            <a:avLst/>
          </a:prstGeom>
        </p:spPr>
        <p:txBody>
          <a:bodyPr lIns="0" tIns="0" rIns="0" bIns="0" rtlCol="0" anchor="t">
            <a:spAutoFit/>
          </a:bodyPr>
          <a:lstStyle/>
          <a:p>
            <a:pPr algn="l">
              <a:lnSpc>
                <a:spcPts val="6694"/>
              </a:lnSpc>
            </a:pPr>
            <a:r>
              <a:rPr lang="en-US" sz="5821" b="1">
                <a:solidFill>
                  <a:srgbClr val="000000"/>
                </a:solidFill>
                <a:latin typeface="Ibarra Real Nova Bold"/>
                <a:ea typeface="Ibarra Real Nova Bold"/>
                <a:cs typeface="Ibarra Real Nova Bold"/>
                <a:sym typeface="Ibarra Real Nova Bold"/>
              </a:rPr>
              <a:t>Features selected</a:t>
            </a:r>
          </a:p>
        </p:txBody>
      </p:sp>
      <p:sp>
        <p:nvSpPr>
          <p:cNvPr id="1048811" name="TextBox 8"/>
          <p:cNvSpPr txBox="1"/>
          <p:nvPr/>
        </p:nvSpPr>
        <p:spPr>
          <a:xfrm>
            <a:off x="308000" y="2764900"/>
            <a:ext cx="8579036" cy="2915512"/>
          </a:xfrm>
          <a:prstGeom prst="rect">
            <a:avLst/>
          </a:prstGeom>
        </p:spPr>
        <p:txBody>
          <a:bodyPr lIns="0" tIns="0" rIns="0" bIns="0" rtlCol="0" anchor="t">
            <a:spAutoFit/>
          </a:bodyPr>
          <a:lstStyle/>
          <a:p>
            <a:pPr algn="just">
              <a:lnSpc>
                <a:spcPts val="3811"/>
              </a:lnSpc>
            </a:pPr>
            <a:r>
              <a:rPr lang="en-US" sz="2932">
                <a:solidFill>
                  <a:srgbClr val="000000"/>
                </a:solidFill>
                <a:latin typeface="Carlito"/>
                <a:ea typeface="Carlito"/>
                <a:cs typeface="Carlito"/>
                <a:sym typeface="Carlito"/>
              </a:rPr>
              <a:t>'age','gender','city','education', 'driving_license','driving_experience', 'vehicle_drive_or_persued','accident_experience','role_during_accident','long_impact',’low_confidence','changed_behavior','severity'</a:t>
            </a:r>
          </a:p>
          <a:p>
            <a:pPr algn="just">
              <a:lnSpc>
                <a:spcPts val="3811"/>
              </a:lnSpc>
            </a:pPr>
            <a:endParaRPr lang="en-US" sz="2932">
              <a:solidFill>
                <a:srgbClr val="000000"/>
              </a:solidFill>
              <a:latin typeface="Carlito"/>
              <a:ea typeface="Carlito"/>
              <a:cs typeface="Carlito"/>
              <a:sym typeface="Carlito"/>
            </a:endParaRPr>
          </a:p>
        </p:txBody>
      </p:sp>
      <p:sp>
        <p:nvSpPr>
          <p:cNvPr id="1048812" name="TextBox 9"/>
          <p:cNvSpPr txBox="1"/>
          <p:nvPr/>
        </p:nvSpPr>
        <p:spPr>
          <a:xfrm>
            <a:off x="9724043" y="2774425"/>
            <a:ext cx="8052127" cy="5900928"/>
          </a:xfrm>
          <a:prstGeom prst="rect">
            <a:avLst/>
          </a:prstGeom>
        </p:spPr>
        <p:txBody>
          <a:bodyPr lIns="0" tIns="0" rIns="0" bIns="0" rtlCol="0" anchor="t">
            <a:spAutoFit/>
          </a:bodyPr>
          <a:lstStyle/>
          <a:p>
            <a:pPr algn="l">
              <a:lnSpc>
                <a:spcPts val="3872"/>
              </a:lnSpc>
            </a:pPr>
            <a:r>
              <a:rPr lang="en-US" sz="2978">
                <a:solidFill>
                  <a:srgbClr val="000000"/>
                </a:solidFill>
                <a:latin typeface="Carlito"/>
                <a:ea typeface="Carlito"/>
                <a:cs typeface="Carlito"/>
                <a:sym typeface="Carlito"/>
              </a:rPr>
              <a:t>'speeding', 'fatigue', 'aggressive', 'multitask', 'alcohol','maintainence', 'multi_vehicle', 'safety_used', 'injury_severity','route_known', 'route_familiar', 'vehicle_known', 'vehicle_unfamiliar','brake_or_swerve', 'driver_exp', 'emergency_time', 'first_aid','delay_injury', 'phone_cause', 'phone_user', 'phone_activity',</a:t>
            </a:r>
          </a:p>
          <a:p>
            <a:pPr algn="l">
              <a:lnSpc>
                <a:spcPts val="3872"/>
              </a:lnSpc>
            </a:pPr>
            <a:r>
              <a:rPr lang="en-US" sz="2978">
                <a:solidFill>
                  <a:srgbClr val="000000"/>
                </a:solidFill>
                <a:latin typeface="Carlito"/>
                <a:ea typeface="Carlito"/>
                <a:cs typeface="Carlito"/>
                <a:sym typeface="Carlito"/>
              </a:rPr>
              <a:t> 'location_risk', 'bad_road', 'bad_design', 'bad_light', 'sign_visible', 'ignored_signs', 'no_crossing', 'traffic', 'rule_break'</a:t>
            </a:r>
          </a:p>
          <a:p>
            <a:pPr algn="l">
              <a:lnSpc>
                <a:spcPts val="3872"/>
              </a:lnSpc>
            </a:pPr>
            <a:endParaRPr lang="en-US" sz="2978">
              <a:solidFill>
                <a:srgbClr val="000000"/>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3"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9" t="-34521" b="-43876"/>
            </a:stretch>
          </a:blipFill>
        </p:spPr>
      </p:sp>
      <p:sp>
        <p:nvSpPr>
          <p:cNvPr id="1048814" name="Freeform 3"/>
          <p:cNvSpPr/>
          <p:nvPr/>
        </p:nvSpPr>
        <p:spPr>
          <a:xfrm rot="5400000">
            <a:off x="1760250" y="6245943"/>
            <a:ext cx="3797604" cy="3286653"/>
          </a:xfrm>
          <a:custGeom>
            <a:avLst/>
            <a:gdLst/>
            <a:ahLst/>
            <a:cxnLst/>
            <a:rect l="l" t="t" r="r" b="b"/>
            <a:pathLst>
              <a:path w="3797604" h="3286653">
                <a:moveTo>
                  <a:pt x="0" y="0"/>
                </a:moveTo>
                <a:lnTo>
                  <a:pt x="3797604" y="0"/>
                </a:lnTo>
                <a:lnTo>
                  <a:pt x="3797604" y="3286653"/>
                </a:lnTo>
                <a:lnTo>
                  <a:pt x="0" y="3286653"/>
                </a:lnTo>
                <a:lnTo>
                  <a:pt x="0" y="0"/>
                </a:lnTo>
                <a:close/>
              </a:path>
            </a:pathLst>
          </a:custGeom>
          <a:blipFill>
            <a:blip r:embed="rId3"/>
            <a:stretch>
              <a:fillRect/>
            </a:stretch>
          </a:blipFill>
        </p:spPr>
      </p:sp>
      <p:sp>
        <p:nvSpPr>
          <p:cNvPr id="1048815" name="Freeform 4"/>
          <p:cNvSpPr/>
          <p:nvPr/>
        </p:nvSpPr>
        <p:spPr>
          <a:xfrm rot="5400000">
            <a:off x="7245198" y="1694911"/>
            <a:ext cx="3797604" cy="3286653"/>
          </a:xfrm>
          <a:custGeom>
            <a:avLst/>
            <a:gdLst/>
            <a:ahLst/>
            <a:cxnLst/>
            <a:rect l="l" t="t" r="r" b="b"/>
            <a:pathLst>
              <a:path w="3797604" h="3286653">
                <a:moveTo>
                  <a:pt x="0" y="0"/>
                </a:moveTo>
                <a:lnTo>
                  <a:pt x="3797604" y="0"/>
                </a:lnTo>
                <a:lnTo>
                  <a:pt x="3797604" y="3286653"/>
                </a:lnTo>
                <a:lnTo>
                  <a:pt x="0" y="3286653"/>
                </a:lnTo>
                <a:lnTo>
                  <a:pt x="0" y="0"/>
                </a:lnTo>
                <a:close/>
              </a:path>
            </a:pathLst>
          </a:custGeom>
          <a:blipFill>
            <a:blip r:embed="rId3"/>
            <a:stretch>
              <a:fillRect/>
            </a:stretch>
          </a:blipFill>
        </p:spPr>
      </p:sp>
      <p:sp>
        <p:nvSpPr>
          <p:cNvPr id="1048816" name="Freeform 5"/>
          <p:cNvSpPr/>
          <p:nvPr/>
        </p:nvSpPr>
        <p:spPr>
          <a:xfrm rot="5400000">
            <a:off x="13309840" y="6245943"/>
            <a:ext cx="3797604" cy="3286653"/>
          </a:xfrm>
          <a:custGeom>
            <a:avLst/>
            <a:gdLst/>
            <a:ahLst/>
            <a:cxnLst/>
            <a:rect l="l" t="t" r="r" b="b"/>
            <a:pathLst>
              <a:path w="3797604" h="3286653">
                <a:moveTo>
                  <a:pt x="0" y="0"/>
                </a:moveTo>
                <a:lnTo>
                  <a:pt x="3797604" y="0"/>
                </a:lnTo>
                <a:lnTo>
                  <a:pt x="3797604" y="3286653"/>
                </a:lnTo>
                <a:lnTo>
                  <a:pt x="0" y="3286653"/>
                </a:lnTo>
                <a:lnTo>
                  <a:pt x="0" y="0"/>
                </a:lnTo>
                <a:close/>
              </a:path>
            </a:pathLst>
          </a:custGeom>
          <a:blipFill>
            <a:blip r:embed="rId3"/>
            <a:stretch>
              <a:fillRect/>
            </a:stretch>
          </a:blipFill>
        </p:spPr>
      </p:sp>
      <p:sp>
        <p:nvSpPr>
          <p:cNvPr id="1048817" name="Freeform 6"/>
          <p:cNvSpPr/>
          <p:nvPr/>
        </p:nvSpPr>
        <p:spPr>
          <a:xfrm>
            <a:off x="8626011" y="2762695"/>
            <a:ext cx="1035977" cy="1151086"/>
          </a:xfrm>
          <a:custGeom>
            <a:avLst/>
            <a:gdLst/>
            <a:ahLst/>
            <a:cxnLst/>
            <a:rect l="l" t="t" r="r" b="b"/>
            <a:pathLst>
              <a:path w="1035977" h="1151086">
                <a:moveTo>
                  <a:pt x="0" y="0"/>
                </a:moveTo>
                <a:lnTo>
                  <a:pt x="1035978" y="0"/>
                </a:lnTo>
                <a:lnTo>
                  <a:pt x="1035978" y="1151085"/>
                </a:lnTo>
                <a:lnTo>
                  <a:pt x="0" y="1151085"/>
                </a:lnTo>
                <a:lnTo>
                  <a:pt x="0" y="0"/>
                </a:lnTo>
                <a:close/>
              </a:path>
            </a:pathLst>
          </a:custGeom>
          <a:blipFill>
            <a:blip r:embed="rId4"/>
            <a:stretch>
              <a:fillRect/>
            </a:stretch>
          </a:blipFill>
        </p:spPr>
      </p:sp>
      <p:sp>
        <p:nvSpPr>
          <p:cNvPr id="1048818" name="TextBox 7"/>
          <p:cNvSpPr txBox="1"/>
          <p:nvPr/>
        </p:nvSpPr>
        <p:spPr>
          <a:xfrm>
            <a:off x="1209468" y="1287036"/>
            <a:ext cx="5578162" cy="1244346"/>
          </a:xfrm>
          <a:prstGeom prst="rect">
            <a:avLst/>
          </a:prstGeom>
        </p:spPr>
        <p:txBody>
          <a:bodyPr lIns="0" tIns="0" rIns="0" bIns="0" rtlCol="0" anchor="t">
            <a:spAutoFit/>
          </a:bodyPr>
          <a:lstStyle/>
          <a:p>
            <a:pPr algn="ctr">
              <a:lnSpc>
                <a:spcPts val="4899"/>
              </a:lnSpc>
            </a:pPr>
            <a:r>
              <a:rPr lang="en-US" sz="3499" b="1">
                <a:solidFill>
                  <a:srgbClr val="FFFFFF"/>
                </a:solidFill>
                <a:latin typeface="Carlito Bold"/>
                <a:ea typeface="Carlito Bold"/>
                <a:cs typeface="Carlito Bold"/>
                <a:sym typeface="Carlito Bold"/>
              </a:rPr>
              <a:t>2. Kaiser-Meyer-Olkin (KMO) test</a:t>
            </a:r>
          </a:p>
        </p:txBody>
      </p:sp>
      <p:sp>
        <p:nvSpPr>
          <p:cNvPr id="1048819" name="TextBox 8"/>
          <p:cNvSpPr txBox="1"/>
          <p:nvPr/>
        </p:nvSpPr>
        <p:spPr>
          <a:xfrm>
            <a:off x="10787327" y="1267986"/>
            <a:ext cx="7020961" cy="639953"/>
          </a:xfrm>
          <a:prstGeom prst="rect">
            <a:avLst/>
          </a:prstGeom>
        </p:spPr>
        <p:txBody>
          <a:bodyPr lIns="0" tIns="0" rIns="0" bIns="0" rtlCol="0" anchor="t">
            <a:spAutoFit/>
          </a:bodyPr>
          <a:lstStyle/>
          <a:p>
            <a:pPr algn="ctr">
              <a:lnSpc>
                <a:spcPts val="5039"/>
              </a:lnSpc>
            </a:pPr>
            <a:r>
              <a:rPr lang="en-US" sz="3599" b="1">
                <a:solidFill>
                  <a:srgbClr val="FFFFFF"/>
                </a:solidFill>
                <a:latin typeface="Carlito Bold"/>
                <a:ea typeface="Carlito Bold"/>
                <a:cs typeface="Carlito Bold"/>
                <a:sym typeface="Carlito Bold"/>
              </a:rPr>
              <a:t>3. Bartlett's test of sphericity</a:t>
            </a:r>
          </a:p>
        </p:txBody>
      </p:sp>
      <p:sp>
        <p:nvSpPr>
          <p:cNvPr id="1048820" name="TextBox 9"/>
          <p:cNvSpPr txBox="1"/>
          <p:nvPr/>
        </p:nvSpPr>
        <p:spPr>
          <a:xfrm>
            <a:off x="6275215" y="5256089"/>
            <a:ext cx="5737571" cy="1120013"/>
          </a:xfrm>
          <a:prstGeom prst="rect">
            <a:avLst/>
          </a:prstGeom>
        </p:spPr>
        <p:txBody>
          <a:bodyPr lIns="0" tIns="0" rIns="0" bIns="0" rtlCol="0" anchor="t">
            <a:spAutoFit/>
          </a:bodyPr>
          <a:lstStyle/>
          <a:p>
            <a:pPr algn="ctr">
              <a:lnSpc>
                <a:spcPts val="8819"/>
              </a:lnSpc>
            </a:pPr>
            <a:r>
              <a:rPr lang="en-US" sz="6299" b="1" u="sng">
                <a:solidFill>
                  <a:srgbClr val="FFFFFF"/>
                </a:solidFill>
                <a:latin typeface="Carlito Bold"/>
                <a:ea typeface="Carlito Bold"/>
                <a:cs typeface="Carlito Bold"/>
                <a:sym typeface="Carlito Bold"/>
              </a:rPr>
              <a:t>Assumptions</a:t>
            </a:r>
          </a:p>
        </p:txBody>
      </p:sp>
      <p:sp>
        <p:nvSpPr>
          <p:cNvPr id="1048821" name="TextBox 10"/>
          <p:cNvSpPr txBox="1"/>
          <p:nvPr/>
        </p:nvSpPr>
        <p:spPr>
          <a:xfrm>
            <a:off x="778268" y="2766526"/>
            <a:ext cx="6009362" cy="25019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It assesses the adequacy of data by measuring how much variance among variables is shared.</a:t>
            </a:r>
          </a:p>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 It helps determine if variables are suitable for identifying underlying factors.</a:t>
            </a:r>
          </a:p>
        </p:txBody>
      </p:sp>
      <p:sp>
        <p:nvSpPr>
          <p:cNvPr id="1048822" name="TextBox 11"/>
          <p:cNvSpPr txBox="1"/>
          <p:nvPr/>
        </p:nvSpPr>
        <p:spPr>
          <a:xfrm>
            <a:off x="11201105" y="2235703"/>
            <a:ext cx="6607182" cy="41402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Bartlett's Test checks if a correlation matrix is suitable for factor analysis by testing whether it's significantly different from an identity matrix. </a:t>
            </a:r>
          </a:p>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Hypothesis: </a:t>
            </a:r>
          </a:p>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H0: Population correlation matrix is an Identity matrix </a:t>
            </a:r>
          </a:p>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H1: Population correlation matrix is not an Identity matrix</a:t>
            </a:r>
          </a:p>
          <a:p>
            <a:pPr algn="ctr">
              <a:lnSpc>
                <a:spcPts val="3250"/>
              </a:lnSpc>
            </a:pPr>
            <a:endParaRPr lang="en-US" sz="2500" b="1">
              <a:solidFill>
                <a:srgbClr val="EDC20D"/>
              </a:solidFill>
              <a:latin typeface="Carlito Bold"/>
              <a:ea typeface="Carlito Bold"/>
              <a:cs typeface="Carlito Bold"/>
              <a:sym typeface="Carlito Bold"/>
            </a:endParaRPr>
          </a:p>
        </p:txBody>
      </p:sp>
      <p:sp>
        <p:nvSpPr>
          <p:cNvPr id="1048823" name="TextBox 12"/>
          <p:cNvSpPr txBox="1"/>
          <p:nvPr/>
        </p:nvSpPr>
        <p:spPr>
          <a:xfrm>
            <a:off x="6830984" y="6596859"/>
            <a:ext cx="4712739" cy="660273"/>
          </a:xfrm>
          <a:prstGeom prst="rect">
            <a:avLst/>
          </a:prstGeom>
        </p:spPr>
        <p:txBody>
          <a:bodyPr lIns="0" tIns="0" rIns="0" bIns="0" rtlCol="0" anchor="t">
            <a:spAutoFit/>
          </a:bodyPr>
          <a:lstStyle/>
          <a:p>
            <a:pPr algn="ctr">
              <a:lnSpc>
                <a:spcPts val="5199"/>
              </a:lnSpc>
            </a:pPr>
            <a:r>
              <a:rPr lang="en-US" sz="3999">
                <a:solidFill>
                  <a:srgbClr val="FFFFFF"/>
                </a:solidFill>
                <a:latin typeface="Carlito"/>
                <a:ea typeface="Carlito"/>
                <a:cs typeface="Carlito"/>
                <a:sym typeface="Carlito"/>
              </a:rPr>
              <a:t>1. Standardization</a:t>
            </a:r>
          </a:p>
        </p:txBody>
      </p:sp>
      <p:sp>
        <p:nvSpPr>
          <p:cNvPr id="1048824" name="TextBox 13"/>
          <p:cNvSpPr txBox="1"/>
          <p:nvPr/>
        </p:nvSpPr>
        <p:spPr>
          <a:xfrm>
            <a:off x="5792215" y="7441409"/>
            <a:ext cx="7283265" cy="2501900"/>
          </a:xfrm>
          <a:prstGeom prst="rect">
            <a:avLst/>
          </a:prstGeom>
        </p:spPr>
        <p:txBody>
          <a:bodyPr lIns="0" tIns="0" rIns="0" bIns="0" rtlCol="0" anchor="t">
            <a:spAutoFit/>
          </a:bodyPr>
          <a:lstStyle/>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This step is essential when variables are measured on different scales or units.</a:t>
            </a:r>
          </a:p>
          <a:p>
            <a:pPr marL="539751" lvl="1" indent="-269876" algn="l">
              <a:lnSpc>
                <a:spcPts val="3250"/>
              </a:lnSpc>
              <a:buFont typeface="Arial"/>
              <a:buChar char="•"/>
            </a:pPr>
            <a:r>
              <a:rPr lang="en-US" sz="2500" b="1">
                <a:solidFill>
                  <a:srgbClr val="EDC20D"/>
                </a:solidFill>
                <a:latin typeface="Carlito Bold"/>
                <a:ea typeface="Carlito Bold"/>
                <a:cs typeface="Carlito Bold"/>
                <a:sym typeface="Carlito Bold"/>
              </a:rPr>
              <a:t>standardization scales variables to a mean of 0 and a standard deviation of 1, ensuring equal contribution and focusing on shared variance for comparability.</a:t>
            </a:r>
          </a:p>
        </p:txBody>
      </p:sp>
      <p:sp>
        <p:nvSpPr>
          <p:cNvPr id="1048825" name="TextBox 14"/>
          <p:cNvSpPr txBox="1"/>
          <p:nvPr/>
        </p:nvSpPr>
        <p:spPr>
          <a:xfrm rot="60000">
            <a:off x="2305429" y="7227049"/>
            <a:ext cx="2706914" cy="1343490"/>
          </a:xfrm>
          <a:prstGeom prst="rect">
            <a:avLst/>
          </a:prstGeom>
        </p:spPr>
        <p:txBody>
          <a:bodyPr lIns="0" tIns="0" rIns="0" bIns="0" rtlCol="0" anchor="t">
            <a:spAutoFit/>
          </a:bodyPr>
          <a:lstStyle/>
          <a:p>
            <a:pPr algn="ctr">
              <a:lnSpc>
                <a:spcPts val="3534"/>
              </a:lnSpc>
              <a:spcBef>
                <a:spcPct val="0"/>
              </a:spcBef>
            </a:pPr>
            <a:r>
              <a:rPr lang="en-US" sz="3073" b="1">
                <a:solidFill>
                  <a:srgbClr val="000000"/>
                </a:solidFill>
                <a:latin typeface="Ibarra Real Nova Bold"/>
                <a:ea typeface="Ibarra Real Nova Bold"/>
                <a:cs typeface="Ibarra Real Nova Bold"/>
                <a:sym typeface="Ibarra Real Nova Bold"/>
              </a:rPr>
              <a:t>KMO Score: 0.66</a:t>
            </a:r>
          </a:p>
          <a:p>
            <a:pPr algn="ctr">
              <a:lnSpc>
                <a:spcPts val="3534"/>
              </a:lnSpc>
              <a:spcBef>
                <a:spcPct val="0"/>
              </a:spcBef>
            </a:pPr>
            <a:r>
              <a:rPr lang="en-US" sz="3073" b="1">
                <a:solidFill>
                  <a:srgbClr val="000000"/>
                </a:solidFill>
                <a:latin typeface="Ibarra Real Nova Bold"/>
                <a:ea typeface="Ibarra Real Nova Bold"/>
                <a:cs typeface="Ibarra Real Nova Bold"/>
                <a:sym typeface="Ibarra Real Nova Bold"/>
              </a:rPr>
              <a:t>&gt;0.5</a:t>
            </a:r>
          </a:p>
        </p:txBody>
      </p:sp>
      <p:sp>
        <p:nvSpPr>
          <p:cNvPr id="1048826" name="TextBox 15"/>
          <p:cNvSpPr txBox="1"/>
          <p:nvPr/>
        </p:nvSpPr>
        <p:spPr>
          <a:xfrm>
            <a:off x="13706160" y="7033422"/>
            <a:ext cx="3004964" cy="1837830"/>
          </a:xfrm>
          <a:prstGeom prst="rect">
            <a:avLst/>
          </a:prstGeom>
        </p:spPr>
        <p:txBody>
          <a:bodyPr lIns="0" tIns="0" rIns="0" bIns="0" rtlCol="0" anchor="t">
            <a:spAutoFit/>
          </a:bodyPr>
          <a:lstStyle/>
          <a:p>
            <a:pPr algn="ctr">
              <a:lnSpc>
                <a:spcPts val="3360"/>
              </a:lnSpc>
            </a:pPr>
            <a:r>
              <a:rPr lang="en-US" sz="2922" b="1">
                <a:solidFill>
                  <a:srgbClr val="000000"/>
                </a:solidFill>
                <a:latin typeface="Ibarra Real Nova Bold"/>
                <a:ea typeface="Ibarra Real Nova Bold"/>
                <a:cs typeface="Ibarra Real Nova Bold"/>
                <a:sym typeface="Ibarra Real Nova Bold"/>
              </a:rPr>
              <a:t>Bartlett’s Test </a:t>
            </a:r>
          </a:p>
          <a:p>
            <a:pPr algn="ctr">
              <a:lnSpc>
                <a:spcPts val="4529"/>
              </a:lnSpc>
            </a:pPr>
            <a:r>
              <a:rPr lang="en-US" sz="2922" b="1">
                <a:solidFill>
                  <a:srgbClr val="000000"/>
                </a:solidFill>
                <a:latin typeface="Ibarra Real Nova Bold"/>
                <a:ea typeface="Ibarra Real Nova Bold"/>
                <a:cs typeface="Ibarra Real Nova Bold"/>
                <a:sym typeface="Ibarra Real Nova Bold"/>
              </a:rPr>
              <a:t>p-value:</a:t>
            </a:r>
          </a:p>
          <a:p>
            <a:pPr algn="ctr">
              <a:lnSpc>
                <a:spcPts val="3360"/>
              </a:lnSpc>
              <a:spcBef>
                <a:spcPct val="0"/>
              </a:spcBef>
            </a:pPr>
            <a:r>
              <a:rPr lang="en-US" sz="2922" b="1">
                <a:solidFill>
                  <a:srgbClr val="000000"/>
                </a:solidFill>
                <a:latin typeface="Ibarra Real Nova Bold"/>
                <a:ea typeface="Ibarra Real Nova Bold"/>
                <a:cs typeface="Ibarra Real Nova Bold"/>
                <a:sym typeface="Ibarra Real Nova Bold"/>
              </a:rPr>
              <a:t>1.33 × 10⁻⁶⁷</a:t>
            </a:r>
          </a:p>
          <a:p>
            <a:pPr algn="ctr">
              <a:lnSpc>
                <a:spcPts val="3360"/>
              </a:lnSpc>
              <a:spcBef>
                <a:spcPct val="0"/>
              </a:spcBef>
            </a:pPr>
            <a:r>
              <a:rPr lang="en-US" sz="2922" b="1">
                <a:solidFill>
                  <a:srgbClr val="000000"/>
                </a:solidFill>
                <a:latin typeface="Ibarra Real Nova Bold"/>
                <a:ea typeface="Ibarra Real Nova Bold"/>
                <a:cs typeface="Ibarra Real Nova Bold"/>
                <a:sym typeface="Ibarra Real Nova Bold"/>
              </a:rPr>
              <a:t>&lt; 0.05</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48827" name="Freeform 2"/>
          <p:cNvSpPr/>
          <p:nvPr/>
        </p:nvSpPr>
        <p:spPr>
          <a:xfrm rot="8505824">
            <a:off x="9751404" y="-2528383"/>
            <a:ext cx="10892694" cy="9427132"/>
          </a:xfrm>
          <a:custGeom>
            <a:avLst/>
            <a:gdLst/>
            <a:ahLst/>
            <a:cxnLst/>
            <a:rect l="l" t="t" r="r" b="b"/>
            <a:pathLst>
              <a:path w="10892694" h="9427132">
                <a:moveTo>
                  <a:pt x="0" y="0"/>
                </a:moveTo>
                <a:lnTo>
                  <a:pt x="10892694" y="0"/>
                </a:lnTo>
                <a:lnTo>
                  <a:pt x="10892694" y="9427131"/>
                </a:lnTo>
                <a:lnTo>
                  <a:pt x="0" y="9427131"/>
                </a:lnTo>
                <a:lnTo>
                  <a:pt x="0" y="0"/>
                </a:lnTo>
                <a:close/>
              </a:path>
            </a:pathLst>
          </a:custGeom>
          <a:blipFill>
            <a:blip r:embed="rId2"/>
            <a:stretch>
              <a:fillRect/>
            </a:stretch>
          </a:blipFill>
        </p:spPr>
      </p:sp>
      <p:sp>
        <p:nvSpPr>
          <p:cNvPr id="1048828" name="Freeform 3"/>
          <p:cNvSpPr/>
          <p:nvPr/>
        </p:nvSpPr>
        <p:spPr>
          <a:xfrm rot="8487042">
            <a:off x="13516086" y="7560687"/>
            <a:ext cx="8200413" cy="7097085"/>
          </a:xfrm>
          <a:custGeom>
            <a:avLst/>
            <a:gdLst/>
            <a:ahLst/>
            <a:cxnLst/>
            <a:rect l="l" t="t" r="r" b="b"/>
            <a:pathLst>
              <a:path w="8200413" h="7097085">
                <a:moveTo>
                  <a:pt x="0" y="0"/>
                </a:moveTo>
                <a:lnTo>
                  <a:pt x="8200413" y="0"/>
                </a:lnTo>
                <a:lnTo>
                  <a:pt x="8200413" y="7097085"/>
                </a:lnTo>
                <a:lnTo>
                  <a:pt x="0" y="7097085"/>
                </a:lnTo>
                <a:lnTo>
                  <a:pt x="0" y="0"/>
                </a:lnTo>
                <a:close/>
              </a:path>
            </a:pathLst>
          </a:custGeom>
          <a:blipFill>
            <a:blip r:embed="rId3"/>
            <a:stretch>
              <a:fillRect/>
            </a:stretch>
          </a:blipFill>
        </p:spPr>
      </p:sp>
      <p:sp>
        <p:nvSpPr>
          <p:cNvPr id="1048829" name="Freeform 4"/>
          <p:cNvSpPr/>
          <p:nvPr/>
        </p:nvSpPr>
        <p:spPr>
          <a:xfrm>
            <a:off x="1028700" y="1028700"/>
            <a:ext cx="8115300" cy="8465853"/>
          </a:xfrm>
          <a:custGeom>
            <a:avLst/>
            <a:gdLst/>
            <a:ahLst/>
            <a:cxnLst/>
            <a:rect l="l" t="t" r="r" b="b"/>
            <a:pathLst>
              <a:path w="8115300" h="8465853">
                <a:moveTo>
                  <a:pt x="0" y="0"/>
                </a:moveTo>
                <a:lnTo>
                  <a:pt x="8115300" y="0"/>
                </a:lnTo>
                <a:lnTo>
                  <a:pt x="8115300" y="8465853"/>
                </a:lnTo>
                <a:lnTo>
                  <a:pt x="0" y="8465853"/>
                </a:lnTo>
                <a:lnTo>
                  <a:pt x="0" y="0"/>
                </a:lnTo>
                <a:close/>
              </a:path>
            </a:pathLst>
          </a:custGeom>
          <a:blipFill>
            <a:blip r:embed="rId4"/>
            <a:stretch>
              <a:fillRect/>
            </a:stretch>
          </a:blipFill>
        </p:spPr>
      </p:sp>
      <p:sp>
        <p:nvSpPr>
          <p:cNvPr id="1048830" name="TextBox 5"/>
          <p:cNvSpPr txBox="1"/>
          <p:nvPr/>
        </p:nvSpPr>
        <p:spPr>
          <a:xfrm>
            <a:off x="10445295" y="2550628"/>
            <a:ext cx="8304705" cy="1645421"/>
          </a:xfrm>
          <a:prstGeom prst="rect">
            <a:avLst/>
          </a:prstGeom>
        </p:spPr>
        <p:txBody>
          <a:bodyPr lIns="0" tIns="0" rIns="0" bIns="0" rtlCol="0" anchor="t">
            <a:spAutoFit/>
          </a:bodyPr>
          <a:lstStyle/>
          <a:p>
            <a:pPr algn="ctr">
              <a:lnSpc>
                <a:spcPts val="6464"/>
              </a:lnSpc>
            </a:pPr>
            <a:r>
              <a:rPr lang="en-US" sz="5621" b="1">
                <a:solidFill>
                  <a:srgbClr val="EDC20D"/>
                </a:solidFill>
                <a:latin typeface="Ibarra Real Nova Bold"/>
                <a:ea typeface="Ibarra Real Nova Bold"/>
                <a:cs typeface="Ibarra Real Nova Bold"/>
                <a:sym typeface="Ibarra Real Nova Bold"/>
              </a:rPr>
              <a:t>Principal Component Analysis</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831"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832"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833" name="Freeform 4"/>
          <p:cNvSpPr/>
          <p:nvPr/>
        </p:nvSpPr>
        <p:spPr>
          <a:xfrm>
            <a:off x="1928578" y="1028700"/>
            <a:ext cx="14430844" cy="8051537"/>
          </a:xfrm>
          <a:custGeom>
            <a:avLst/>
            <a:gdLst/>
            <a:ahLst/>
            <a:cxnLst/>
            <a:rect l="l" t="t" r="r" b="b"/>
            <a:pathLst>
              <a:path w="14430844" h="8051537">
                <a:moveTo>
                  <a:pt x="0" y="0"/>
                </a:moveTo>
                <a:lnTo>
                  <a:pt x="14430844" y="0"/>
                </a:lnTo>
                <a:lnTo>
                  <a:pt x="14430844" y="8051537"/>
                </a:lnTo>
                <a:lnTo>
                  <a:pt x="0" y="8051537"/>
                </a:lnTo>
                <a:lnTo>
                  <a:pt x="0" y="0"/>
                </a:lnTo>
                <a:close/>
              </a:path>
            </a:pathLst>
          </a:custGeom>
          <a:blipFill>
            <a:blip r:embed="rId2"/>
            <a:stretch>
              <a:fillRect l="-274"/>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extBox 2"/>
          <p:cNvSpPr txBox="1"/>
          <p:nvPr/>
        </p:nvSpPr>
        <p:spPr>
          <a:xfrm>
            <a:off x="4901310" y="234958"/>
            <a:ext cx="6171490" cy="1184275"/>
          </a:xfrm>
          <a:prstGeom prst="rect">
            <a:avLst/>
          </a:prstGeom>
        </p:spPr>
        <p:txBody>
          <a:bodyPr lIns="0" tIns="0" rIns="0" bIns="0" rtlCol="0" anchor="t">
            <a:spAutoFit/>
          </a:bodyPr>
          <a:lstStyle/>
          <a:p>
            <a:pPr algn="l">
              <a:lnSpc>
                <a:spcPts val="9200"/>
              </a:lnSpc>
            </a:pPr>
            <a:r>
              <a:rPr lang="en-US" sz="8000" b="1">
                <a:solidFill>
                  <a:srgbClr val="000000"/>
                </a:solidFill>
                <a:latin typeface="Ibarra Real Nova Bold"/>
                <a:ea typeface="Ibarra Real Nova Bold"/>
                <a:cs typeface="Ibarra Real Nova Bold"/>
                <a:sym typeface="Ibarra Real Nova Bold"/>
              </a:rPr>
              <a:t>Objectives</a:t>
            </a:r>
          </a:p>
        </p:txBody>
      </p:sp>
      <p:sp>
        <p:nvSpPr>
          <p:cNvPr id="1048624" name="Freeform 3"/>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2">
              <a:alphaModFix amt="23000"/>
            </a:blip>
            <a:stretch>
              <a:fillRect/>
            </a:stretch>
          </a:blipFill>
        </p:spPr>
      </p:sp>
      <p:sp>
        <p:nvSpPr>
          <p:cNvPr id="1048625" name="Freeform 4"/>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3"/>
            <a:stretch>
              <a:fillRect/>
            </a:stretch>
          </a:blipFill>
        </p:spPr>
      </p:sp>
      <p:sp>
        <p:nvSpPr>
          <p:cNvPr id="1048626" name="TextBox 5"/>
          <p:cNvSpPr txBox="1"/>
          <p:nvPr/>
        </p:nvSpPr>
        <p:spPr>
          <a:xfrm>
            <a:off x="1028700" y="2004979"/>
            <a:ext cx="12292827" cy="8934704"/>
          </a:xfrm>
          <a:prstGeom prst="rect">
            <a:avLst/>
          </a:prstGeom>
        </p:spPr>
        <p:txBody>
          <a:bodyPr lIns="0" tIns="0" rIns="0" bIns="0" rtlCol="0" anchor="t">
            <a:spAutoFit/>
          </a:bodyPr>
          <a:lstStyle/>
          <a:p>
            <a:pPr marL="811531" lvl="1" indent="-405765" algn="l">
              <a:lnSpc>
                <a:spcPts val="4397"/>
              </a:lnSpc>
              <a:buFont typeface="Arial"/>
              <a:buChar char="•"/>
            </a:pPr>
            <a:r>
              <a:rPr lang="en-US" sz="3758">
                <a:solidFill>
                  <a:srgbClr val="000000"/>
                </a:solidFill>
                <a:latin typeface="Carlito"/>
                <a:ea typeface="Carlito"/>
                <a:cs typeface="Carlito"/>
                <a:sym typeface="Carlito"/>
              </a:rPr>
              <a:t> Identify key factors of Driver Behavior for accidents.</a:t>
            </a:r>
          </a:p>
          <a:p>
            <a:pPr algn="l">
              <a:lnSpc>
                <a:spcPts val="4397"/>
              </a:lnSpc>
            </a:pPr>
            <a:endParaRPr lang="en-US" sz="3758">
              <a:solidFill>
                <a:srgbClr val="000000"/>
              </a:solidFill>
              <a:latin typeface="Carlito"/>
              <a:ea typeface="Carlito"/>
              <a:cs typeface="Carlito"/>
              <a:sym typeface="Carlito"/>
            </a:endParaRPr>
          </a:p>
          <a:p>
            <a:pPr marL="811531" lvl="1" indent="-405765" algn="l">
              <a:lnSpc>
                <a:spcPts val="4397"/>
              </a:lnSpc>
              <a:buFont typeface="Arial"/>
              <a:buChar char="•"/>
            </a:pPr>
            <a:r>
              <a:rPr lang="en-US" sz="3758">
                <a:solidFill>
                  <a:srgbClr val="000000"/>
                </a:solidFill>
                <a:latin typeface="Carlito"/>
                <a:ea typeface="Carlito"/>
                <a:cs typeface="Carlito"/>
                <a:sym typeface="Carlito"/>
              </a:rPr>
              <a:t>Find relationship between the severity of road accidents and response time of emergency healthcare services.</a:t>
            </a:r>
          </a:p>
          <a:p>
            <a:pPr algn="l">
              <a:lnSpc>
                <a:spcPts val="4397"/>
              </a:lnSpc>
            </a:pPr>
            <a:endParaRPr lang="en-US" sz="3758">
              <a:solidFill>
                <a:srgbClr val="000000"/>
              </a:solidFill>
              <a:latin typeface="Carlito"/>
              <a:ea typeface="Carlito"/>
              <a:cs typeface="Carlito"/>
              <a:sym typeface="Carlito"/>
            </a:endParaRPr>
          </a:p>
          <a:p>
            <a:pPr marL="811531" lvl="1" indent="-405765" algn="l">
              <a:lnSpc>
                <a:spcPts val="4397"/>
              </a:lnSpc>
              <a:buFont typeface="Arial"/>
              <a:buChar char="•"/>
            </a:pPr>
            <a:r>
              <a:rPr lang="en-US" sz="3758">
                <a:solidFill>
                  <a:srgbClr val="000000"/>
                </a:solidFill>
                <a:latin typeface="Carlito"/>
                <a:ea typeface="Carlito"/>
                <a:cs typeface="Carlito"/>
                <a:sym typeface="Carlito"/>
              </a:rPr>
              <a:t> Study the contribution of mobile phone usage (texting, calls, apps) to accidents among drivers, pedestrians.</a:t>
            </a:r>
          </a:p>
          <a:p>
            <a:pPr algn="l">
              <a:lnSpc>
                <a:spcPts val="4397"/>
              </a:lnSpc>
            </a:pPr>
            <a:endParaRPr lang="en-US" sz="3758">
              <a:solidFill>
                <a:srgbClr val="000000"/>
              </a:solidFill>
              <a:latin typeface="Carlito"/>
              <a:ea typeface="Carlito"/>
              <a:cs typeface="Carlito"/>
              <a:sym typeface="Carlito"/>
            </a:endParaRPr>
          </a:p>
          <a:p>
            <a:pPr marL="811531" lvl="1" indent="-405765" algn="l">
              <a:lnSpc>
                <a:spcPts val="4397"/>
              </a:lnSpc>
              <a:buFont typeface="Arial"/>
              <a:buChar char="•"/>
            </a:pPr>
            <a:r>
              <a:rPr lang="en-US" sz="3758">
                <a:solidFill>
                  <a:srgbClr val="000000"/>
                </a:solidFill>
                <a:latin typeface="Carlito"/>
                <a:ea typeface="Carlito"/>
                <a:cs typeface="Carlito"/>
                <a:sym typeface="Carlito"/>
              </a:rPr>
              <a:t>Examine how road types influences accident rates.</a:t>
            </a:r>
          </a:p>
          <a:p>
            <a:pPr algn="l">
              <a:lnSpc>
                <a:spcPts val="4397"/>
              </a:lnSpc>
            </a:pPr>
            <a:endParaRPr lang="en-US" sz="3758">
              <a:solidFill>
                <a:srgbClr val="000000"/>
              </a:solidFill>
              <a:latin typeface="Carlito"/>
              <a:ea typeface="Carlito"/>
              <a:cs typeface="Carlito"/>
              <a:sym typeface="Carlito"/>
            </a:endParaRPr>
          </a:p>
          <a:p>
            <a:pPr marL="811531" lvl="1" indent="-405765" algn="l">
              <a:lnSpc>
                <a:spcPts val="4397"/>
              </a:lnSpc>
              <a:buFont typeface="Arial"/>
              <a:buChar char="•"/>
            </a:pPr>
            <a:r>
              <a:rPr lang="en-US" sz="3758">
                <a:solidFill>
                  <a:srgbClr val="000000"/>
                </a:solidFill>
                <a:latin typeface="Carlito"/>
                <a:ea typeface="Carlito"/>
                <a:cs typeface="Carlito"/>
                <a:sym typeface="Carlito"/>
              </a:rPr>
              <a:t>To identify underlying behavioral, environmental, and vehicular factors contributing to road accident severity.</a:t>
            </a:r>
          </a:p>
          <a:p>
            <a:pPr algn="l">
              <a:lnSpc>
                <a:spcPts val="4397"/>
              </a:lnSpc>
            </a:pPr>
            <a:endParaRPr lang="en-US" sz="3758">
              <a:solidFill>
                <a:srgbClr val="000000"/>
              </a:solidFill>
              <a:latin typeface="Carlito"/>
              <a:ea typeface="Carlito"/>
              <a:cs typeface="Carlito"/>
              <a:sym typeface="Carlito"/>
            </a:endParaRPr>
          </a:p>
        </p:txBody>
      </p:sp>
      <p:sp>
        <p:nvSpPr>
          <p:cNvPr id="1048627" name="Freeform 6"/>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3"/>
            <a:stretch>
              <a:fillRect/>
            </a:stretch>
          </a:blipFill>
        </p:spPr>
      </p:sp>
      <p:sp>
        <p:nvSpPr>
          <p:cNvPr id="1048628" name="Freeform 7"/>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4"/>
            <a:stretch>
              <a:fillRect/>
            </a:stretch>
          </a:blipFill>
        </p:spPr>
      </p:sp>
      <p:sp>
        <p:nvSpPr>
          <p:cNvPr id="1048629" name="Freeform 8"/>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630" name="Freeform 9"/>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6"/>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1048834" name="Freeform 2"/>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835" name="Freeform 3"/>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836" name="Freeform 4"/>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837" name="Freeform 5"/>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838"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839" name="Freeform 7"/>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
        <p:nvSpPr>
          <p:cNvPr id="1048840" name="Freeform 8"/>
          <p:cNvSpPr/>
          <p:nvPr/>
        </p:nvSpPr>
        <p:spPr>
          <a:xfrm>
            <a:off x="2594041" y="322376"/>
            <a:ext cx="5418784" cy="9642249"/>
          </a:xfrm>
          <a:custGeom>
            <a:avLst/>
            <a:gdLst/>
            <a:ahLst/>
            <a:cxnLst/>
            <a:rect l="l" t="t" r="r" b="b"/>
            <a:pathLst>
              <a:path w="5418784" h="9642249">
                <a:moveTo>
                  <a:pt x="0" y="0"/>
                </a:moveTo>
                <a:lnTo>
                  <a:pt x="5418784" y="0"/>
                </a:lnTo>
                <a:lnTo>
                  <a:pt x="5418784" y="9642248"/>
                </a:lnTo>
                <a:lnTo>
                  <a:pt x="0" y="9642248"/>
                </a:lnTo>
                <a:lnTo>
                  <a:pt x="0" y="0"/>
                </a:lnTo>
                <a:close/>
              </a:path>
            </a:pathLst>
          </a:custGeom>
          <a:blipFill>
            <a:blip r:embed="rId7"/>
            <a:stretch>
              <a:fillRect/>
            </a:stretch>
          </a:blipFill>
          <a:ln w="76200" cap="sq">
            <a:solidFill>
              <a:srgbClr val="000000"/>
            </a:solidFill>
            <a:prstDash val="solid"/>
            <a:miter/>
          </a:ln>
        </p:spPr>
      </p:sp>
      <p:sp>
        <p:nvSpPr>
          <p:cNvPr id="1048841" name="TextBox 9"/>
          <p:cNvSpPr txBox="1"/>
          <p:nvPr/>
        </p:nvSpPr>
        <p:spPr>
          <a:xfrm>
            <a:off x="9144000" y="5540331"/>
            <a:ext cx="9456002" cy="1214120"/>
          </a:xfrm>
          <a:prstGeom prst="rect">
            <a:avLst/>
          </a:prstGeom>
        </p:spPr>
        <p:txBody>
          <a:bodyPr lIns="0" tIns="0" rIns="0" bIns="0" rtlCol="0" anchor="t">
            <a:spAutoFit/>
          </a:bodyPr>
          <a:lstStyle/>
          <a:p>
            <a:pPr algn="l">
              <a:lnSpc>
                <a:spcPts val="9429"/>
              </a:lnSpc>
            </a:pPr>
            <a:r>
              <a:rPr lang="en-US" sz="8199" b="1">
                <a:solidFill>
                  <a:srgbClr val="EDC20D"/>
                </a:solidFill>
                <a:latin typeface="Ibarra Real Nova Bold"/>
                <a:ea typeface="Ibarra Real Nova Bold"/>
                <a:cs typeface="Ibarra Real Nova Bold"/>
                <a:sym typeface="Ibarra Real Nova Bold"/>
              </a:rPr>
              <a:t>Communality</a:t>
            </a:r>
          </a:p>
        </p:txBody>
      </p:sp>
      <p:sp>
        <p:nvSpPr>
          <p:cNvPr id="1048842" name="TextBox 10"/>
          <p:cNvSpPr txBox="1"/>
          <p:nvPr/>
        </p:nvSpPr>
        <p:spPr>
          <a:xfrm>
            <a:off x="8475585" y="7051196"/>
            <a:ext cx="8012825" cy="2532955"/>
          </a:xfrm>
          <a:prstGeom prst="rect">
            <a:avLst/>
          </a:prstGeom>
        </p:spPr>
        <p:txBody>
          <a:bodyPr lIns="0" tIns="0" rIns="0" bIns="0" rtlCol="0" anchor="t">
            <a:spAutoFit/>
          </a:bodyPr>
          <a:lstStyle/>
          <a:p>
            <a:pPr marL="659522" lvl="1" indent="-329761" algn="ctr">
              <a:lnSpc>
                <a:spcPts val="3971"/>
              </a:lnSpc>
              <a:buFont typeface="Arial"/>
              <a:buChar char="•"/>
            </a:pPr>
            <a:r>
              <a:rPr lang="en-US" sz="3054" b="1">
                <a:solidFill>
                  <a:srgbClr val="BFBFBF"/>
                </a:solidFill>
                <a:latin typeface="Carlito Bold"/>
                <a:ea typeface="Carlito Bold"/>
                <a:cs typeface="Carlito Bold"/>
                <a:sym typeface="Carlito Bold"/>
              </a:rPr>
              <a:t>High communality values indicate that variables contribute significantly to defining the factors, whereas low values suggest lesser importance in explaining the shared variance.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843"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844"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845" name="Freeform 4"/>
          <p:cNvSpPr/>
          <p:nvPr/>
        </p:nvSpPr>
        <p:spPr>
          <a:xfrm>
            <a:off x="1028700" y="1028700"/>
            <a:ext cx="8477978" cy="8229600"/>
          </a:xfrm>
          <a:custGeom>
            <a:avLst/>
            <a:gdLst/>
            <a:ahLst/>
            <a:cxnLst/>
            <a:rect l="l" t="t" r="r" b="b"/>
            <a:pathLst>
              <a:path w="8477978" h="8229600">
                <a:moveTo>
                  <a:pt x="0" y="0"/>
                </a:moveTo>
                <a:lnTo>
                  <a:pt x="8477978" y="0"/>
                </a:lnTo>
                <a:lnTo>
                  <a:pt x="8477978" y="8229600"/>
                </a:lnTo>
                <a:lnTo>
                  <a:pt x="0" y="8229600"/>
                </a:lnTo>
                <a:lnTo>
                  <a:pt x="0" y="0"/>
                </a:lnTo>
                <a:close/>
              </a:path>
            </a:pathLst>
          </a:custGeom>
          <a:blipFill>
            <a:blip r:embed="rId2"/>
            <a:stretch>
              <a:fillRect/>
            </a:stretch>
          </a:blipFill>
        </p:spPr>
      </p:sp>
      <p:sp>
        <p:nvSpPr>
          <p:cNvPr id="1048846" name="Freeform 5"/>
          <p:cNvSpPr/>
          <p:nvPr/>
        </p:nvSpPr>
        <p:spPr>
          <a:xfrm>
            <a:off x="9506678" y="1028700"/>
            <a:ext cx="2168380" cy="8229600"/>
          </a:xfrm>
          <a:custGeom>
            <a:avLst/>
            <a:gdLst/>
            <a:ahLst/>
            <a:cxnLst/>
            <a:rect l="l" t="t" r="r" b="b"/>
            <a:pathLst>
              <a:path w="2168380" h="8229600">
                <a:moveTo>
                  <a:pt x="0" y="0"/>
                </a:moveTo>
                <a:lnTo>
                  <a:pt x="2168380" y="0"/>
                </a:lnTo>
                <a:lnTo>
                  <a:pt x="2168380" y="8229600"/>
                </a:lnTo>
                <a:lnTo>
                  <a:pt x="0" y="8229600"/>
                </a:lnTo>
                <a:lnTo>
                  <a:pt x="0" y="0"/>
                </a:lnTo>
                <a:close/>
              </a:path>
            </a:pathLst>
          </a:custGeom>
          <a:blipFill>
            <a:blip r:embed="rId3"/>
            <a:stretch>
              <a:fillRect/>
            </a:stretch>
          </a:blipFill>
        </p:spPr>
      </p:sp>
      <p:sp>
        <p:nvSpPr>
          <p:cNvPr id="1048847" name="TextBox 6"/>
          <p:cNvSpPr txBox="1"/>
          <p:nvPr/>
        </p:nvSpPr>
        <p:spPr>
          <a:xfrm>
            <a:off x="11989383" y="1806782"/>
            <a:ext cx="5852399" cy="2443480"/>
          </a:xfrm>
          <a:prstGeom prst="rect">
            <a:avLst/>
          </a:prstGeom>
        </p:spPr>
        <p:txBody>
          <a:bodyPr lIns="0" tIns="0" rIns="0" bIns="0" rtlCol="0" anchor="t">
            <a:spAutoFit/>
          </a:bodyPr>
          <a:lstStyle/>
          <a:p>
            <a:pPr algn="l">
              <a:lnSpc>
                <a:spcPts val="9544"/>
              </a:lnSpc>
            </a:pPr>
            <a:r>
              <a:rPr lang="en-US" sz="8299" b="1">
                <a:solidFill>
                  <a:srgbClr val="090909"/>
                </a:solidFill>
                <a:latin typeface="Ibarra Real Nova Bold"/>
                <a:ea typeface="Ibarra Real Nova Bold"/>
                <a:cs typeface="Ibarra Real Nova Bold"/>
                <a:sym typeface="Ibarra Real Nova Bold"/>
              </a:rPr>
              <a:t>Factor </a:t>
            </a:r>
          </a:p>
          <a:p>
            <a:pPr algn="l">
              <a:lnSpc>
                <a:spcPts val="9544"/>
              </a:lnSpc>
            </a:pPr>
            <a:r>
              <a:rPr lang="en-US" sz="8299" b="1">
                <a:solidFill>
                  <a:srgbClr val="090909"/>
                </a:solidFill>
                <a:latin typeface="Ibarra Real Nova Bold"/>
                <a:ea typeface="Ibarra Real Nova Bold"/>
                <a:cs typeface="Ibarra Real Nova Bold"/>
                <a:sym typeface="Ibarra Real Nova Bold"/>
              </a:rPr>
              <a:t>Loadings</a:t>
            </a:r>
          </a:p>
        </p:txBody>
      </p:sp>
      <p:sp>
        <p:nvSpPr>
          <p:cNvPr id="1048848" name="TextBox 7"/>
          <p:cNvSpPr txBox="1"/>
          <p:nvPr/>
        </p:nvSpPr>
        <p:spPr>
          <a:xfrm>
            <a:off x="11675058" y="4523146"/>
            <a:ext cx="6166724" cy="3448514"/>
          </a:xfrm>
          <a:prstGeom prst="rect">
            <a:avLst/>
          </a:prstGeom>
        </p:spPr>
        <p:txBody>
          <a:bodyPr lIns="0" tIns="0" rIns="0" bIns="0" rtlCol="0" anchor="t">
            <a:spAutoFit/>
          </a:bodyPr>
          <a:lstStyle/>
          <a:p>
            <a:pPr marL="639811" lvl="1" indent="-319906" algn="ctr">
              <a:lnSpc>
                <a:spcPts val="3852"/>
              </a:lnSpc>
              <a:buFont typeface="Arial"/>
              <a:buChar char="•"/>
            </a:pPr>
            <a:r>
              <a:rPr lang="en-US" sz="2963" b="1">
                <a:solidFill>
                  <a:srgbClr val="090909"/>
                </a:solidFill>
                <a:latin typeface="Carlito Bold"/>
                <a:ea typeface="Carlito Bold"/>
                <a:cs typeface="Carlito Bold"/>
                <a:sym typeface="Carlito Bold"/>
              </a:rPr>
              <a:t>Factor loadings represent the correlation or relationship between the original variables and the extracted components.</a:t>
            </a:r>
          </a:p>
          <a:p>
            <a:pPr marL="639811" lvl="1" indent="-319906" algn="ctr">
              <a:lnSpc>
                <a:spcPts val="3852"/>
              </a:lnSpc>
              <a:buFont typeface="Arial"/>
              <a:buChar char="•"/>
            </a:pPr>
            <a:r>
              <a:rPr lang="en-US" sz="2963" b="1">
                <a:solidFill>
                  <a:srgbClr val="090909"/>
                </a:solidFill>
                <a:latin typeface="Carlito Bold"/>
                <a:ea typeface="Carlito Bold"/>
                <a:cs typeface="Carlito Bold"/>
                <a:sym typeface="Carlito Bold"/>
              </a:rPr>
              <a:t>A high absolute loading indicates that the variable is strongly associated with that factor.</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TextBox 2"/>
          <p:cNvSpPr txBox="1"/>
          <p:nvPr/>
        </p:nvSpPr>
        <p:spPr>
          <a:xfrm>
            <a:off x="1363979" y="5606610"/>
            <a:ext cx="6171490" cy="1184275"/>
          </a:xfrm>
          <a:prstGeom prst="rect">
            <a:avLst/>
          </a:prstGeom>
        </p:spPr>
        <p:txBody>
          <a:bodyPr lIns="0" tIns="0" rIns="0" bIns="0" rtlCol="0" anchor="t">
            <a:spAutoFit/>
          </a:bodyPr>
          <a:lstStyle/>
          <a:p>
            <a:pPr algn="l">
              <a:lnSpc>
                <a:spcPts val="9200"/>
              </a:lnSpc>
            </a:pPr>
            <a:r>
              <a:rPr lang="en-US" sz="8000" b="1">
                <a:solidFill>
                  <a:srgbClr val="000000"/>
                </a:solidFill>
                <a:latin typeface="Ibarra Real Nova Bold"/>
                <a:ea typeface="Ibarra Real Nova Bold"/>
                <a:cs typeface="Ibarra Real Nova Bold"/>
                <a:sym typeface="Ibarra Real Nova Bold"/>
              </a:rPr>
              <a:t>Factor scores</a:t>
            </a:r>
          </a:p>
        </p:txBody>
      </p:sp>
      <p:sp>
        <p:nvSpPr>
          <p:cNvPr id="1048850" name="TextBox 3"/>
          <p:cNvSpPr txBox="1"/>
          <p:nvPr/>
        </p:nvSpPr>
        <p:spPr>
          <a:xfrm>
            <a:off x="1028700" y="400018"/>
            <a:ext cx="10125503" cy="4388485"/>
          </a:xfrm>
          <a:prstGeom prst="rect">
            <a:avLst/>
          </a:prstGeom>
        </p:spPr>
        <p:txBody>
          <a:bodyPr lIns="0" tIns="0" rIns="0" bIns="0" rtlCol="0" anchor="t">
            <a:spAutoFit/>
          </a:bodyPr>
          <a:lstStyle/>
          <a:p>
            <a:pPr algn="l">
              <a:lnSpc>
                <a:spcPts val="4339"/>
              </a:lnSpc>
            </a:pPr>
            <a:r>
              <a:rPr lang="en-US" sz="3099">
                <a:solidFill>
                  <a:srgbClr val="000000"/>
                </a:solidFill>
                <a:latin typeface="Carlito"/>
                <a:ea typeface="Carlito"/>
                <a:cs typeface="Carlito"/>
                <a:sym typeface="Carlito"/>
              </a:rPr>
              <a:t>Based on factor loadings the extracted factors are </a:t>
            </a:r>
            <a:r>
              <a:rPr lang="en-US" sz="3099" b="1">
                <a:solidFill>
                  <a:srgbClr val="000000"/>
                </a:solidFill>
                <a:latin typeface="Carlito Bold"/>
                <a:ea typeface="Carlito Bold"/>
                <a:cs typeface="Carlito Bold"/>
                <a:sym typeface="Carlito Bold"/>
              </a:rPr>
              <a:t>Environmental Risk Awareness, Driver Familiarity &amp; Focus, Reckless Driving Behavior, Multi-Vehicle Crash Impact, Road &amp; Visibility Hazards, Post-Accident Emergency Response, Vehicle Familiarity Issues, Emergency Accessibility &amp; Navigation, Driver Fatigue &amp; Cognitive Load, Injury Outcomes &amp; Delay Factors, Traffic Law Violation, Substance Use &amp; Aggression.</a:t>
            </a:r>
          </a:p>
        </p:txBody>
      </p:sp>
      <p:sp>
        <p:nvSpPr>
          <p:cNvPr id="1048851" name="TextBox 4"/>
          <p:cNvSpPr txBox="1"/>
          <p:nvPr/>
        </p:nvSpPr>
        <p:spPr>
          <a:xfrm>
            <a:off x="7535469" y="4638815"/>
            <a:ext cx="7548565" cy="4897754"/>
          </a:xfrm>
          <a:prstGeom prst="rect">
            <a:avLst/>
          </a:prstGeom>
        </p:spPr>
        <p:txBody>
          <a:bodyPr lIns="0" tIns="0" rIns="0" bIns="0" rtlCol="0" anchor="t">
            <a:spAutoFit/>
          </a:bodyPr>
          <a:lstStyle/>
          <a:p>
            <a:pPr marL="660887" lvl="1" indent="-330444" algn="l">
              <a:lnSpc>
                <a:spcPts val="4285"/>
              </a:lnSpc>
              <a:buFont typeface="Arial"/>
              <a:buChar char="•"/>
            </a:pPr>
            <a:r>
              <a:rPr lang="en-US" sz="3061">
                <a:solidFill>
                  <a:srgbClr val="000000"/>
                </a:solidFill>
                <a:latin typeface="Glacial Indifference"/>
                <a:ea typeface="Glacial Indifference"/>
                <a:cs typeface="Glacial Indifference"/>
                <a:sym typeface="Glacial Indifference"/>
              </a:rPr>
              <a:t>Factor scores represent the </a:t>
            </a:r>
            <a:r>
              <a:rPr lang="en-US" sz="3061" b="1">
                <a:solidFill>
                  <a:srgbClr val="EDC20D"/>
                </a:solidFill>
                <a:latin typeface="Glacial Indifference Bold"/>
                <a:ea typeface="Glacial Indifference Bold"/>
                <a:cs typeface="Glacial Indifference Bold"/>
                <a:sym typeface="Glacial Indifference Bold"/>
              </a:rPr>
              <a:t>values of the latent factors for each observation in your dataset. </a:t>
            </a:r>
          </a:p>
          <a:p>
            <a:pPr marL="660887" lvl="1" indent="-330444" algn="l">
              <a:lnSpc>
                <a:spcPts val="4285"/>
              </a:lnSpc>
              <a:buFont typeface="Arial"/>
              <a:buChar char="•"/>
            </a:pPr>
            <a:r>
              <a:rPr lang="en-US" sz="3061">
                <a:solidFill>
                  <a:srgbClr val="000000"/>
                </a:solidFill>
                <a:latin typeface="Glacial Indifference"/>
                <a:ea typeface="Glacial Indifference"/>
                <a:cs typeface="Glacial Indifference"/>
                <a:sym typeface="Glacial Indifference"/>
              </a:rPr>
              <a:t>They are calculated based on the factor loadings and the observed data. </a:t>
            </a:r>
          </a:p>
          <a:p>
            <a:pPr marL="660887" lvl="1" indent="-330444" algn="l">
              <a:lnSpc>
                <a:spcPts val="4285"/>
              </a:lnSpc>
              <a:buFont typeface="Arial"/>
              <a:buChar char="•"/>
            </a:pPr>
            <a:r>
              <a:rPr lang="en-US" sz="3061">
                <a:solidFill>
                  <a:srgbClr val="000000"/>
                </a:solidFill>
                <a:latin typeface="Glacial Indifference"/>
                <a:ea typeface="Glacial Indifference"/>
                <a:cs typeface="Glacial Indifference"/>
                <a:sym typeface="Glacial Indifference"/>
              </a:rPr>
              <a:t>Factor scores are useful for interpreting how each observation relates to the underlying factors identified in factor analysis.</a:t>
            </a:r>
          </a:p>
        </p:txBody>
      </p:sp>
      <p:sp>
        <p:nvSpPr>
          <p:cNvPr id="1048852" name="Freeform 5"/>
          <p:cNvSpPr/>
          <p:nvPr/>
        </p:nvSpPr>
        <p:spPr>
          <a:xfrm rot="984738">
            <a:off x="13253747" y="959248"/>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853" name="Freeform 6"/>
          <p:cNvSpPr/>
          <p:nvPr/>
        </p:nvSpPr>
        <p:spPr>
          <a:xfrm rot="-10586722">
            <a:off x="-190920" y="9061329"/>
            <a:ext cx="3521511" cy="3047707"/>
          </a:xfrm>
          <a:custGeom>
            <a:avLst/>
            <a:gdLst/>
            <a:ahLst/>
            <a:cxnLst/>
            <a:rect l="l" t="t" r="r" b="b"/>
            <a:pathLst>
              <a:path w="3521511" h="3047707">
                <a:moveTo>
                  <a:pt x="0" y="0"/>
                </a:moveTo>
                <a:lnTo>
                  <a:pt x="3521511" y="0"/>
                </a:lnTo>
                <a:lnTo>
                  <a:pt x="3521511" y="3047707"/>
                </a:lnTo>
                <a:lnTo>
                  <a:pt x="0" y="3047707"/>
                </a:lnTo>
                <a:lnTo>
                  <a:pt x="0" y="0"/>
                </a:lnTo>
                <a:close/>
              </a:path>
            </a:pathLst>
          </a:custGeom>
          <a:blipFill>
            <a:blip r:embed="rId2"/>
            <a:stretch>
              <a:fillRect/>
            </a:stretch>
          </a:blipFill>
        </p:spPr>
      </p:sp>
      <p:sp>
        <p:nvSpPr>
          <p:cNvPr id="1048854" name="Freeform 7"/>
          <p:cNvSpPr/>
          <p:nvPr/>
        </p:nvSpPr>
        <p:spPr>
          <a:xfrm rot="984738">
            <a:off x="16338049" y="214770"/>
            <a:ext cx="3521511" cy="3047707"/>
          </a:xfrm>
          <a:custGeom>
            <a:avLst/>
            <a:gdLst/>
            <a:ahLst/>
            <a:cxnLst/>
            <a:rect l="l" t="t" r="r" b="b"/>
            <a:pathLst>
              <a:path w="3521511" h="3047707">
                <a:moveTo>
                  <a:pt x="0" y="0"/>
                </a:moveTo>
                <a:lnTo>
                  <a:pt x="3521511" y="0"/>
                </a:lnTo>
                <a:lnTo>
                  <a:pt x="3521511" y="3047708"/>
                </a:lnTo>
                <a:lnTo>
                  <a:pt x="0" y="3047708"/>
                </a:lnTo>
                <a:lnTo>
                  <a:pt x="0" y="0"/>
                </a:lnTo>
                <a:close/>
              </a:path>
            </a:pathLst>
          </a:custGeom>
          <a:blipFill>
            <a:blip r:embed="rId3"/>
            <a:stretch>
              <a:fillRect/>
            </a:stretch>
          </a:blipFill>
        </p:spPr>
      </p:sp>
      <p:sp>
        <p:nvSpPr>
          <p:cNvPr id="1048855" name="Freeform 8"/>
          <p:cNvSpPr/>
          <p:nvPr/>
        </p:nvSpPr>
        <p:spPr>
          <a:xfrm rot="-9815261">
            <a:off x="11050797" y="-1320628"/>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4"/>
            <a:stretch>
              <a:fillRect/>
            </a:stretch>
          </a:blipFill>
        </p:spPr>
      </p:sp>
      <p:sp>
        <p:nvSpPr>
          <p:cNvPr id="1048856" name="Freeform 9"/>
          <p:cNvSpPr/>
          <p:nvPr/>
        </p:nvSpPr>
        <p:spPr>
          <a:xfrm rot="-9815261">
            <a:off x="15443593" y="3264123"/>
            <a:ext cx="3528805" cy="3054021"/>
          </a:xfrm>
          <a:custGeom>
            <a:avLst/>
            <a:gdLst/>
            <a:ahLst/>
            <a:cxnLst/>
            <a:rect l="l" t="t" r="r" b="b"/>
            <a:pathLst>
              <a:path w="3528805" h="3054021">
                <a:moveTo>
                  <a:pt x="0" y="0"/>
                </a:moveTo>
                <a:lnTo>
                  <a:pt x="3528805" y="0"/>
                </a:lnTo>
                <a:lnTo>
                  <a:pt x="3528805" y="3054021"/>
                </a:lnTo>
                <a:lnTo>
                  <a:pt x="0" y="3054021"/>
                </a:lnTo>
                <a:lnTo>
                  <a:pt x="0" y="0"/>
                </a:lnTo>
                <a:close/>
              </a:path>
            </a:pathLst>
          </a:custGeom>
          <a:blipFill>
            <a:blip r:embed="rId5"/>
            <a:stretch>
              <a:fillRect/>
            </a:stretch>
          </a:blipFill>
        </p:spPr>
      </p:sp>
      <p:sp>
        <p:nvSpPr>
          <p:cNvPr id="1048857" name="Freeform 10"/>
          <p:cNvSpPr/>
          <p:nvPr/>
        </p:nvSpPr>
        <p:spPr>
          <a:xfrm rot="213277">
            <a:off x="2685321" y="7663042"/>
            <a:ext cx="3528805" cy="3054021"/>
          </a:xfrm>
          <a:custGeom>
            <a:avLst/>
            <a:gdLst/>
            <a:ahLst/>
            <a:cxnLst/>
            <a:rect l="l" t="t" r="r" b="b"/>
            <a:pathLst>
              <a:path w="3528805" h="3054021">
                <a:moveTo>
                  <a:pt x="0" y="0"/>
                </a:moveTo>
                <a:lnTo>
                  <a:pt x="3528805" y="0"/>
                </a:lnTo>
                <a:lnTo>
                  <a:pt x="3528805" y="3054020"/>
                </a:lnTo>
                <a:lnTo>
                  <a:pt x="0" y="3054020"/>
                </a:lnTo>
                <a:lnTo>
                  <a:pt x="0" y="0"/>
                </a:lnTo>
                <a:close/>
              </a:path>
            </a:pathLst>
          </a:custGeom>
          <a:blipFill>
            <a:blip r:embed="rId6"/>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8" name="Freeform 2"/>
          <p:cNvSpPr/>
          <p:nvPr/>
        </p:nvSpPr>
        <p:spPr>
          <a:xfrm rot="8505824">
            <a:off x="-2590439" y="-1499683"/>
            <a:ext cx="10892694" cy="9427132"/>
          </a:xfrm>
          <a:custGeom>
            <a:avLst/>
            <a:gdLst/>
            <a:ahLst/>
            <a:cxnLst/>
            <a:rect l="l" t="t" r="r" b="b"/>
            <a:pathLst>
              <a:path w="10892694" h="9427132">
                <a:moveTo>
                  <a:pt x="0" y="0"/>
                </a:moveTo>
                <a:lnTo>
                  <a:pt x="10892694" y="0"/>
                </a:lnTo>
                <a:lnTo>
                  <a:pt x="10892694" y="9427131"/>
                </a:lnTo>
                <a:lnTo>
                  <a:pt x="0" y="9427131"/>
                </a:lnTo>
                <a:lnTo>
                  <a:pt x="0" y="0"/>
                </a:lnTo>
                <a:close/>
              </a:path>
            </a:pathLst>
          </a:custGeom>
          <a:blipFill>
            <a:blip r:embed="rId2"/>
            <a:stretch>
              <a:fillRect/>
            </a:stretch>
          </a:blipFill>
        </p:spPr>
      </p:sp>
      <p:sp>
        <p:nvSpPr>
          <p:cNvPr id="1048859" name="Freeform 3"/>
          <p:cNvSpPr/>
          <p:nvPr/>
        </p:nvSpPr>
        <p:spPr>
          <a:xfrm rot="5400000">
            <a:off x="1046985" y="1024299"/>
            <a:ext cx="5059963" cy="4379168"/>
          </a:xfrm>
          <a:custGeom>
            <a:avLst/>
            <a:gdLst/>
            <a:ahLst/>
            <a:cxnLst/>
            <a:rect l="l" t="t" r="r" b="b"/>
            <a:pathLst>
              <a:path w="5059963" h="4379168">
                <a:moveTo>
                  <a:pt x="0" y="0"/>
                </a:moveTo>
                <a:lnTo>
                  <a:pt x="5059964" y="0"/>
                </a:lnTo>
                <a:lnTo>
                  <a:pt x="5059964" y="4379168"/>
                </a:lnTo>
                <a:lnTo>
                  <a:pt x="0" y="4379168"/>
                </a:lnTo>
                <a:lnTo>
                  <a:pt x="0" y="0"/>
                </a:lnTo>
                <a:close/>
              </a:path>
            </a:pathLst>
          </a:custGeom>
          <a:blipFill>
            <a:blip r:embed="rId3"/>
            <a:stretch>
              <a:fillRect/>
            </a:stretch>
          </a:blipFill>
        </p:spPr>
      </p:sp>
      <p:sp>
        <p:nvSpPr>
          <p:cNvPr id="1048860" name="Freeform 4"/>
          <p:cNvSpPr/>
          <p:nvPr/>
        </p:nvSpPr>
        <p:spPr>
          <a:xfrm rot="4825405">
            <a:off x="2850565" y="7595299"/>
            <a:ext cx="8272267" cy="7159271"/>
          </a:xfrm>
          <a:custGeom>
            <a:avLst/>
            <a:gdLst/>
            <a:ahLst/>
            <a:cxnLst/>
            <a:rect l="l" t="t" r="r" b="b"/>
            <a:pathLst>
              <a:path w="8272267" h="7159271">
                <a:moveTo>
                  <a:pt x="0" y="0"/>
                </a:moveTo>
                <a:lnTo>
                  <a:pt x="8272267" y="0"/>
                </a:lnTo>
                <a:lnTo>
                  <a:pt x="8272267" y="7159271"/>
                </a:lnTo>
                <a:lnTo>
                  <a:pt x="0" y="7159271"/>
                </a:lnTo>
                <a:lnTo>
                  <a:pt x="0" y="0"/>
                </a:lnTo>
                <a:close/>
              </a:path>
            </a:pathLst>
          </a:custGeom>
          <a:blipFill>
            <a:blip r:embed="rId3"/>
            <a:stretch>
              <a:fillRect/>
            </a:stretch>
          </a:blipFill>
        </p:spPr>
      </p:sp>
      <p:sp>
        <p:nvSpPr>
          <p:cNvPr id="1048861" name="TextBox 5"/>
          <p:cNvSpPr txBox="1"/>
          <p:nvPr/>
        </p:nvSpPr>
        <p:spPr>
          <a:xfrm>
            <a:off x="1787783" y="2298530"/>
            <a:ext cx="5705820" cy="1849755"/>
          </a:xfrm>
          <a:prstGeom prst="rect">
            <a:avLst/>
          </a:prstGeom>
        </p:spPr>
        <p:txBody>
          <a:bodyPr lIns="0" tIns="0" rIns="0" bIns="0" rtlCol="0" anchor="t">
            <a:spAutoFit/>
          </a:bodyPr>
          <a:lstStyle/>
          <a:p>
            <a:pPr algn="l">
              <a:lnSpc>
                <a:spcPts val="7244"/>
              </a:lnSpc>
            </a:pPr>
            <a:r>
              <a:rPr lang="en-US" sz="6300" b="1">
                <a:solidFill>
                  <a:srgbClr val="000000"/>
                </a:solidFill>
                <a:latin typeface="Ibarra Real Nova Bold"/>
                <a:ea typeface="Ibarra Real Nova Bold"/>
                <a:cs typeface="Ibarra Real Nova Bold"/>
                <a:sym typeface="Ibarra Real Nova Bold"/>
              </a:rPr>
              <a:t>Predictive Modeling</a:t>
            </a:r>
          </a:p>
        </p:txBody>
      </p:sp>
      <p:sp>
        <p:nvSpPr>
          <p:cNvPr id="1048862" name="TextBox 6"/>
          <p:cNvSpPr txBox="1"/>
          <p:nvPr/>
        </p:nvSpPr>
        <p:spPr>
          <a:xfrm>
            <a:off x="10795810" y="469965"/>
            <a:ext cx="4540808" cy="1452626"/>
          </a:xfrm>
          <a:prstGeom prst="rect">
            <a:avLst/>
          </a:prstGeom>
        </p:spPr>
        <p:txBody>
          <a:bodyPr lIns="0" tIns="0" rIns="0" bIns="0" rtlCol="0" anchor="t">
            <a:spAutoFit/>
          </a:bodyPr>
          <a:lstStyle/>
          <a:p>
            <a:pPr algn="l">
              <a:lnSpc>
                <a:spcPts val="5719"/>
              </a:lnSpc>
            </a:pPr>
            <a:r>
              <a:rPr lang="en-US" sz="4399" b="1">
                <a:solidFill>
                  <a:srgbClr val="090909"/>
                </a:solidFill>
                <a:latin typeface="Carlito Bold"/>
                <a:ea typeface="Carlito Bold"/>
                <a:cs typeface="Carlito Bold"/>
                <a:sym typeface="Carlito Bold"/>
              </a:rPr>
              <a:t>Logistic Regression</a:t>
            </a:r>
          </a:p>
        </p:txBody>
      </p:sp>
      <p:sp>
        <p:nvSpPr>
          <p:cNvPr id="1048863" name="TextBox 7"/>
          <p:cNvSpPr txBox="1"/>
          <p:nvPr/>
        </p:nvSpPr>
        <p:spPr>
          <a:xfrm>
            <a:off x="10795810" y="1652294"/>
            <a:ext cx="6562090" cy="936498"/>
          </a:xfrm>
          <a:prstGeom prst="rect">
            <a:avLst/>
          </a:prstGeom>
        </p:spPr>
        <p:txBody>
          <a:bodyPr lIns="0" tIns="0" rIns="0" bIns="0" rtlCol="0" anchor="t">
            <a:spAutoFit/>
          </a:bodyPr>
          <a:lstStyle/>
          <a:p>
            <a:pPr algn="l">
              <a:lnSpc>
                <a:spcPts val="3687"/>
              </a:lnSpc>
            </a:pPr>
            <a:r>
              <a:rPr lang="en-US" sz="2836" b="1">
                <a:solidFill>
                  <a:srgbClr val="090909"/>
                </a:solidFill>
                <a:latin typeface="Carlito Bold"/>
                <a:ea typeface="Carlito Bold"/>
                <a:cs typeface="Carlito Bold"/>
                <a:sym typeface="Carlito Bold"/>
              </a:rPr>
              <a:t>X = factor score data features</a:t>
            </a:r>
          </a:p>
          <a:p>
            <a:pPr algn="l">
              <a:lnSpc>
                <a:spcPts val="3687"/>
              </a:lnSpc>
            </a:pPr>
            <a:r>
              <a:rPr lang="en-US" sz="2836" b="1">
                <a:solidFill>
                  <a:srgbClr val="090909"/>
                </a:solidFill>
                <a:latin typeface="Carlito Bold"/>
                <a:ea typeface="Carlito Bold"/>
                <a:cs typeface="Carlito Bold"/>
                <a:sym typeface="Carlito Bold"/>
              </a:rPr>
              <a:t>y = severity</a:t>
            </a:r>
          </a:p>
        </p:txBody>
      </p:sp>
      <p:sp>
        <p:nvSpPr>
          <p:cNvPr id="1048864" name="Freeform 8"/>
          <p:cNvSpPr/>
          <p:nvPr/>
        </p:nvSpPr>
        <p:spPr>
          <a:xfrm rot="5400000">
            <a:off x="9454117" y="430209"/>
            <a:ext cx="1193920" cy="1033283"/>
          </a:xfrm>
          <a:custGeom>
            <a:avLst/>
            <a:gdLst/>
            <a:ahLst/>
            <a:cxnLst/>
            <a:rect l="l" t="t" r="r" b="b"/>
            <a:pathLst>
              <a:path w="1193920" h="1033283">
                <a:moveTo>
                  <a:pt x="0" y="0"/>
                </a:moveTo>
                <a:lnTo>
                  <a:pt x="1193920" y="0"/>
                </a:lnTo>
                <a:lnTo>
                  <a:pt x="1193920" y="1033283"/>
                </a:lnTo>
                <a:lnTo>
                  <a:pt x="0" y="1033283"/>
                </a:lnTo>
                <a:lnTo>
                  <a:pt x="0" y="0"/>
                </a:lnTo>
                <a:close/>
              </a:path>
            </a:pathLst>
          </a:custGeom>
          <a:blipFill>
            <a:blip r:embed="rId3"/>
            <a:stretch>
              <a:fillRect/>
            </a:stretch>
          </a:blipFill>
        </p:spPr>
      </p:sp>
      <p:grpSp>
        <p:nvGrpSpPr>
          <p:cNvPr id="128" name="Group 9"/>
          <p:cNvGrpSpPr/>
          <p:nvPr/>
        </p:nvGrpSpPr>
        <p:grpSpPr>
          <a:xfrm>
            <a:off x="10687452" y="2958547"/>
            <a:ext cx="6778806" cy="7194930"/>
            <a:chOff x="0" y="0"/>
            <a:chExt cx="9038409" cy="9593241"/>
          </a:xfrm>
        </p:grpSpPr>
        <p:sp>
          <p:nvSpPr>
            <p:cNvPr id="1048865" name="TextBox 10"/>
            <p:cNvSpPr txBox="1"/>
            <p:nvPr/>
          </p:nvSpPr>
          <p:spPr>
            <a:xfrm>
              <a:off x="0" y="-76200"/>
              <a:ext cx="9038409" cy="3076707"/>
            </a:xfrm>
            <a:prstGeom prst="rect">
              <a:avLst/>
            </a:prstGeom>
          </p:spPr>
          <p:txBody>
            <a:bodyPr lIns="0" tIns="0" rIns="0" bIns="0" rtlCol="0" anchor="t">
              <a:spAutoFit/>
            </a:bodyPr>
            <a:lstStyle/>
            <a:p>
              <a:pPr algn="l">
                <a:lnSpc>
                  <a:spcPts val="3646"/>
                </a:lnSpc>
                <a:spcBef>
                  <a:spcPct val="0"/>
                </a:spcBef>
              </a:pPr>
              <a:r>
                <a:rPr lang="en-US" sz="2804" b="1" u="sng">
                  <a:solidFill>
                    <a:srgbClr val="000000"/>
                  </a:solidFill>
                  <a:latin typeface="Carlito Bold"/>
                  <a:ea typeface="Carlito Bold"/>
                  <a:cs typeface="Carlito Bold"/>
                  <a:sym typeface="Carlito Bold"/>
                </a:rPr>
                <a:t>Results: </a:t>
              </a:r>
            </a:p>
            <a:p>
              <a:pPr algn="l">
                <a:lnSpc>
                  <a:spcPts val="3646"/>
                </a:lnSpc>
                <a:spcBef>
                  <a:spcPct val="0"/>
                </a:spcBef>
              </a:pPr>
              <a:r>
                <a:rPr lang="en-US" sz="2804" b="1">
                  <a:solidFill>
                    <a:srgbClr val="000000"/>
                  </a:solidFill>
                  <a:latin typeface="Carlito Bold"/>
                  <a:ea typeface="Carlito Bold"/>
                  <a:cs typeface="Carlito Bold"/>
                  <a:sym typeface="Carlito Bold"/>
                </a:rPr>
                <a:t>1. Accuracy: The model achieved an overall accuracy of 65%, indicating it correctly classified 65 out of 100 cases. </a:t>
              </a:r>
            </a:p>
            <a:p>
              <a:pPr algn="l">
                <a:lnSpc>
                  <a:spcPts val="3646"/>
                </a:lnSpc>
              </a:pPr>
              <a:endParaRPr lang="en-US" sz="2804" b="1">
                <a:solidFill>
                  <a:srgbClr val="000000"/>
                </a:solidFill>
                <a:latin typeface="Carlito Bold"/>
                <a:ea typeface="Carlito Bold"/>
                <a:cs typeface="Carlito Bold"/>
                <a:sym typeface="Carlito Bold"/>
              </a:endParaRPr>
            </a:p>
          </p:txBody>
        </p:sp>
        <p:sp>
          <p:nvSpPr>
            <p:cNvPr id="1048866" name="TextBox 11"/>
            <p:cNvSpPr txBox="1"/>
            <p:nvPr/>
          </p:nvSpPr>
          <p:spPr>
            <a:xfrm>
              <a:off x="0" y="2772909"/>
              <a:ext cx="9038409" cy="4481737"/>
            </a:xfrm>
            <a:prstGeom prst="rect">
              <a:avLst/>
            </a:prstGeom>
          </p:spPr>
          <p:txBody>
            <a:bodyPr lIns="0" tIns="0" rIns="0" bIns="0" rtlCol="0" anchor="t">
              <a:spAutoFit/>
            </a:bodyPr>
            <a:lstStyle/>
            <a:p>
              <a:pPr algn="l">
                <a:lnSpc>
                  <a:spcPts val="3760"/>
                </a:lnSpc>
              </a:pPr>
              <a:r>
                <a:rPr lang="en-US" sz="2892" b="1">
                  <a:solidFill>
                    <a:srgbClr val="000000"/>
                  </a:solidFill>
                  <a:latin typeface="Carlito Bold"/>
                  <a:ea typeface="Carlito Bold"/>
                  <a:cs typeface="Carlito Bold"/>
                  <a:sym typeface="Carlito Bold"/>
                </a:rPr>
                <a:t>2. Class-wise Performance:</a:t>
              </a:r>
            </a:p>
            <a:p>
              <a:pPr algn="l">
                <a:lnSpc>
                  <a:spcPts val="3760"/>
                </a:lnSpc>
              </a:pPr>
              <a:r>
                <a:rPr lang="en-US" sz="2892" b="1">
                  <a:solidFill>
                    <a:srgbClr val="000000"/>
                  </a:solidFill>
                  <a:latin typeface="Carlito Bold"/>
                  <a:ea typeface="Carlito Bold"/>
                  <a:cs typeface="Carlito Bold"/>
                  <a:sym typeface="Carlito Bold"/>
                </a:rPr>
                <a:t>Class 0 (Major Accidents):</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 Precision: 75% </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Recall: 58% </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 F1-score: 65%</a:t>
              </a:r>
            </a:p>
            <a:p>
              <a:pPr algn="ctr">
                <a:lnSpc>
                  <a:spcPts val="3760"/>
                </a:lnSpc>
              </a:pPr>
              <a:endParaRPr lang="en-US" sz="2892" b="1">
                <a:solidFill>
                  <a:srgbClr val="000000"/>
                </a:solidFill>
                <a:latin typeface="Carlito Bold"/>
                <a:ea typeface="Carlito Bold"/>
                <a:cs typeface="Carlito Bold"/>
                <a:sym typeface="Carlito Bold"/>
              </a:endParaRPr>
            </a:p>
            <a:p>
              <a:pPr algn="l">
                <a:lnSpc>
                  <a:spcPts val="3760"/>
                </a:lnSpc>
              </a:pPr>
              <a:endParaRPr lang="en-US" sz="2892" b="1">
                <a:solidFill>
                  <a:srgbClr val="000000"/>
                </a:solidFill>
                <a:latin typeface="Carlito Bold"/>
                <a:ea typeface="Carlito Bold"/>
                <a:cs typeface="Carlito Bold"/>
                <a:sym typeface="Carlito Bold"/>
              </a:endParaRPr>
            </a:p>
          </p:txBody>
        </p:sp>
        <p:sp>
          <p:nvSpPr>
            <p:cNvPr id="1048867" name="TextBox 12"/>
            <p:cNvSpPr txBox="1"/>
            <p:nvPr/>
          </p:nvSpPr>
          <p:spPr>
            <a:xfrm>
              <a:off x="0" y="6381503"/>
              <a:ext cx="9038409" cy="3211737"/>
            </a:xfrm>
            <a:prstGeom prst="rect">
              <a:avLst/>
            </a:prstGeom>
          </p:spPr>
          <p:txBody>
            <a:bodyPr lIns="0" tIns="0" rIns="0" bIns="0" rtlCol="0" anchor="t">
              <a:spAutoFit/>
            </a:bodyPr>
            <a:lstStyle/>
            <a:p>
              <a:pPr algn="l">
                <a:lnSpc>
                  <a:spcPts val="3760"/>
                </a:lnSpc>
              </a:pPr>
              <a:r>
                <a:rPr lang="en-US" sz="2892" b="1">
                  <a:solidFill>
                    <a:srgbClr val="000000"/>
                  </a:solidFill>
                  <a:latin typeface="Carlito Bold"/>
                  <a:ea typeface="Carlito Bold"/>
                  <a:cs typeface="Carlito Bold"/>
                  <a:sym typeface="Carlito Bold"/>
                </a:rPr>
                <a:t>Class 1 (Minor Accidents):</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Precision: 58% </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Recall: 75% </a:t>
              </a:r>
            </a:p>
            <a:p>
              <a:pPr marL="624592" lvl="1" indent="-312296" algn="l">
                <a:lnSpc>
                  <a:spcPts val="3760"/>
                </a:lnSpc>
                <a:buFont typeface="Arial"/>
                <a:buChar char="•"/>
              </a:pPr>
              <a:r>
                <a:rPr lang="en-US" sz="2892" b="1">
                  <a:solidFill>
                    <a:srgbClr val="000000"/>
                  </a:solidFill>
                  <a:latin typeface="Carlito Bold"/>
                  <a:ea typeface="Carlito Bold"/>
                  <a:cs typeface="Carlito Bold"/>
                  <a:sym typeface="Carlito Bold"/>
                </a:rPr>
                <a:t>F1-score: 65% </a:t>
              </a:r>
            </a:p>
            <a:p>
              <a:pPr algn="l">
                <a:lnSpc>
                  <a:spcPts val="3760"/>
                </a:lnSpc>
              </a:pPr>
              <a:endParaRPr lang="en-US" sz="2892" b="1">
                <a:solidFill>
                  <a:srgbClr val="000000"/>
                </a:solidFill>
                <a:latin typeface="Carlito Bold"/>
                <a:ea typeface="Carlito Bold"/>
                <a:cs typeface="Carlito Bold"/>
                <a:sym typeface="Carlito Bold"/>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86C72"/>
        </a:solidFill>
        <a:effectLst/>
      </p:bgPr>
    </p:bg>
    <p:spTree>
      <p:nvGrpSpPr>
        <p:cNvPr id="1" name=""/>
        <p:cNvGrpSpPr/>
        <p:nvPr/>
      </p:nvGrpSpPr>
      <p:grpSpPr>
        <a:xfrm>
          <a:off x="0" y="0"/>
          <a:ext cx="0" cy="0"/>
          <a:chOff x="0" y="0"/>
          <a:chExt cx="0" cy="0"/>
        </a:xfrm>
      </p:grpSpPr>
      <p:sp>
        <p:nvSpPr>
          <p:cNvPr id="1048868" name="AutoShape 2"/>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869" name="AutoShape 3"/>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
        <p:nvSpPr>
          <p:cNvPr id="1048870" name="Freeform 4"/>
          <p:cNvSpPr/>
          <p:nvPr/>
        </p:nvSpPr>
        <p:spPr>
          <a:xfrm>
            <a:off x="1028700" y="1028700"/>
            <a:ext cx="3865998" cy="8229600"/>
          </a:xfrm>
          <a:custGeom>
            <a:avLst/>
            <a:gdLst/>
            <a:ahLst/>
            <a:cxnLst/>
            <a:rect l="l" t="t" r="r" b="b"/>
            <a:pathLst>
              <a:path w="3865998" h="8229600">
                <a:moveTo>
                  <a:pt x="0" y="0"/>
                </a:moveTo>
                <a:lnTo>
                  <a:pt x="3865998" y="0"/>
                </a:lnTo>
                <a:lnTo>
                  <a:pt x="3865998" y="8229600"/>
                </a:lnTo>
                <a:lnTo>
                  <a:pt x="0" y="8229600"/>
                </a:lnTo>
                <a:lnTo>
                  <a:pt x="0" y="0"/>
                </a:lnTo>
                <a:close/>
              </a:path>
            </a:pathLst>
          </a:custGeom>
          <a:blipFill>
            <a:blip r:embed="rId2"/>
            <a:stretch>
              <a:fillRect/>
            </a:stretch>
          </a:blipFill>
        </p:spPr>
      </p:sp>
      <p:sp>
        <p:nvSpPr>
          <p:cNvPr id="1048871" name="Freeform 5"/>
          <p:cNvSpPr/>
          <p:nvPr/>
        </p:nvSpPr>
        <p:spPr>
          <a:xfrm>
            <a:off x="4894698" y="1028700"/>
            <a:ext cx="2666467" cy="8229600"/>
          </a:xfrm>
          <a:custGeom>
            <a:avLst/>
            <a:gdLst/>
            <a:ahLst/>
            <a:cxnLst/>
            <a:rect l="l" t="t" r="r" b="b"/>
            <a:pathLst>
              <a:path w="2666467" h="8229600">
                <a:moveTo>
                  <a:pt x="0" y="0"/>
                </a:moveTo>
                <a:lnTo>
                  <a:pt x="2666467" y="0"/>
                </a:lnTo>
                <a:lnTo>
                  <a:pt x="2666467" y="8229600"/>
                </a:lnTo>
                <a:lnTo>
                  <a:pt x="0" y="8229600"/>
                </a:lnTo>
                <a:lnTo>
                  <a:pt x="0" y="0"/>
                </a:lnTo>
                <a:close/>
              </a:path>
            </a:pathLst>
          </a:custGeom>
          <a:blipFill>
            <a:blip r:embed="rId3"/>
            <a:stretch>
              <a:fillRect/>
            </a:stretch>
          </a:blipFill>
        </p:spPr>
      </p:sp>
      <p:sp>
        <p:nvSpPr>
          <p:cNvPr id="1048872" name="TextBox 6"/>
          <p:cNvSpPr txBox="1"/>
          <p:nvPr/>
        </p:nvSpPr>
        <p:spPr>
          <a:xfrm>
            <a:off x="8420708" y="1832520"/>
            <a:ext cx="8838592" cy="6390640"/>
          </a:xfrm>
          <a:prstGeom prst="rect">
            <a:avLst/>
          </a:prstGeom>
        </p:spPr>
        <p:txBody>
          <a:bodyPr lIns="0" tIns="0" rIns="0" bIns="0" rtlCol="0" anchor="t">
            <a:spAutoFit/>
          </a:bodyPr>
          <a:lstStyle/>
          <a:p>
            <a:pPr algn="l">
              <a:lnSpc>
                <a:spcPts val="6290"/>
              </a:lnSpc>
            </a:pPr>
            <a:r>
              <a:rPr lang="en-US" sz="3192" b="1">
                <a:solidFill>
                  <a:srgbClr val="000000"/>
                </a:solidFill>
                <a:latin typeface="Carlito Bold"/>
                <a:ea typeface="Carlito Bold"/>
                <a:cs typeface="Carlito Bold"/>
                <a:sym typeface="Carlito Bold"/>
              </a:rPr>
              <a:t>Model Coefficients: </a:t>
            </a:r>
          </a:p>
          <a:p>
            <a:pPr algn="l">
              <a:lnSpc>
                <a:spcPts val="6290"/>
              </a:lnSpc>
            </a:pPr>
            <a:r>
              <a:rPr lang="en-US" sz="3192" b="1">
                <a:solidFill>
                  <a:srgbClr val="000000"/>
                </a:solidFill>
                <a:latin typeface="Carlito Bold"/>
                <a:ea typeface="Carlito Bold"/>
                <a:cs typeface="Carlito Bold"/>
                <a:sym typeface="Carlito Bold"/>
              </a:rPr>
              <a:t>Significant factors influencing the prediction: </a:t>
            </a:r>
          </a:p>
          <a:p>
            <a:pPr marL="689360" lvl="1" indent="-344680" algn="l">
              <a:lnSpc>
                <a:spcPts val="6290"/>
              </a:lnSpc>
              <a:buFont typeface="Arial"/>
              <a:buChar char="•"/>
            </a:pPr>
            <a:r>
              <a:rPr lang="en-US" sz="3192" b="1">
                <a:solidFill>
                  <a:srgbClr val="000000"/>
                </a:solidFill>
                <a:latin typeface="Carlito Bold"/>
                <a:ea typeface="Carlito Bold"/>
                <a:cs typeface="Carlito Bold"/>
                <a:sym typeface="Carlito Bold"/>
              </a:rPr>
              <a:t>Rule-breaking and aggressive behavior showed high positive coefficients, indicating strong associations with major accidents. </a:t>
            </a:r>
          </a:p>
          <a:p>
            <a:pPr marL="689360" lvl="1" indent="-344680" algn="l">
              <a:lnSpc>
                <a:spcPts val="6290"/>
              </a:lnSpc>
              <a:buFont typeface="Arial"/>
              <a:buChar char="•"/>
            </a:pPr>
            <a:r>
              <a:rPr lang="en-US" sz="3192" b="1">
                <a:solidFill>
                  <a:srgbClr val="000000"/>
                </a:solidFill>
                <a:latin typeface="Carlito Bold"/>
                <a:ea typeface="Carlito Bold"/>
                <a:cs typeface="Carlito Bold"/>
                <a:sym typeface="Carlito Bold"/>
              </a:rPr>
              <a:t>Road familiarity and safety measures were moderately linked to minor accident predictions. </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grpSp>
        <p:nvGrpSpPr>
          <p:cNvPr id="131" name="Group 2"/>
          <p:cNvGrpSpPr/>
          <p:nvPr/>
        </p:nvGrpSpPr>
        <p:grpSpPr>
          <a:xfrm>
            <a:off x="8560767" y="5429491"/>
            <a:ext cx="6749147" cy="5844457"/>
            <a:chOff x="0" y="0"/>
            <a:chExt cx="4282440" cy="3708400"/>
          </a:xfrm>
        </p:grpSpPr>
        <p:sp>
          <p:nvSpPr>
            <p:cNvPr id="104887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FFFFFF"/>
            </a:solidFill>
            <a:ln w="12700">
              <a:solidFill>
                <a:srgbClr val="000000"/>
              </a:solidFill>
            </a:ln>
          </p:spPr>
        </p:sp>
      </p:grpSp>
      <p:grpSp>
        <p:nvGrpSpPr>
          <p:cNvPr id="132" name="Group 4"/>
          <p:cNvGrpSpPr/>
          <p:nvPr/>
        </p:nvGrpSpPr>
        <p:grpSpPr>
          <a:xfrm>
            <a:off x="12803896" y="668907"/>
            <a:ext cx="6749147" cy="5844457"/>
            <a:chOff x="0" y="0"/>
            <a:chExt cx="4282440" cy="3708400"/>
          </a:xfrm>
        </p:grpSpPr>
        <p:sp>
          <p:nvSpPr>
            <p:cNvPr id="1048874"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90909"/>
            </a:solidFill>
            <a:ln w="12700">
              <a:solidFill>
                <a:srgbClr val="000000"/>
              </a:solidFill>
            </a:ln>
          </p:spPr>
        </p:sp>
      </p:grpSp>
      <p:sp>
        <p:nvSpPr>
          <p:cNvPr id="1048875" name="Freeform 6"/>
          <p:cNvSpPr/>
          <p:nvPr/>
        </p:nvSpPr>
        <p:spPr>
          <a:xfrm rot="-10800000">
            <a:off x="8353785" y="-1458352"/>
            <a:ext cx="5643165" cy="4883903"/>
          </a:xfrm>
          <a:custGeom>
            <a:avLst/>
            <a:gdLst/>
            <a:ahLst/>
            <a:cxnLst/>
            <a:rect l="l" t="t" r="r" b="b"/>
            <a:pathLst>
              <a:path w="5643165" h="4883903">
                <a:moveTo>
                  <a:pt x="0" y="0"/>
                </a:moveTo>
                <a:lnTo>
                  <a:pt x="5643165" y="0"/>
                </a:lnTo>
                <a:lnTo>
                  <a:pt x="5643165" y="4883902"/>
                </a:lnTo>
                <a:lnTo>
                  <a:pt x="0" y="4883902"/>
                </a:lnTo>
                <a:lnTo>
                  <a:pt x="0" y="0"/>
                </a:lnTo>
                <a:close/>
              </a:path>
            </a:pathLst>
          </a:custGeom>
          <a:blipFill>
            <a:blip r:embed="rId2"/>
            <a:stretch>
              <a:fillRect/>
            </a:stretch>
          </a:blipFill>
        </p:spPr>
      </p:sp>
      <p:sp>
        <p:nvSpPr>
          <p:cNvPr id="1048876" name="Freeform 7"/>
          <p:cNvSpPr/>
          <p:nvPr/>
        </p:nvSpPr>
        <p:spPr>
          <a:xfrm rot="-10800000">
            <a:off x="14149278" y="8351719"/>
            <a:ext cx="5643165" cy="4883903"/>
          </a:xfrm>
          <a:custGeom>
            <a:avLst/>
            <a:gdLst/>
            <a:ahLst/>
            <a:cxnLst/>
            <a:rect l="l" t="t" r="r" b="b"/>
            <a:pathLst>
              <a:path w="5643165" h="4883903">
                <a:moveTo>
                  <a:pt x="0" y="0"/>
                </a:moveTo>
                <a:lnTo>
                  <a:pt x="5643165" y="0"/>
                </a:lnTo>
                <a:lnTo>
                  <a:pt x="5643165" y="4883903"/>
                </a:lnTo>
                <a:lnTo>
                  <a:pt x="0" y="4883903"/>
                </a:lnTo>
                <a:lnTo>
                  <a:pt x="0" y="0"/>
                </a:lnTo>
                <a:close/>
              </a:path>
            </a:pathLst>
          </a:custGeom>
          <a:blipFill>
            <a:blip r:embed="rId3"/>
            <a:stretch>
              <a:fillRect/>
            </a:stretch>
          </a:blipFill>
        </p:spPr>
      </p:sp>
      <p:sp>
        <p:nvSpPr>
          <p:cNvPr id="1048877" name="Freeform 8"/>
          <p:cNvSpPr/>
          <p:nvPr/>
        </p:nvSpPr>
        <p:spPr>
          <a:xfrm>
            <a:off x="1028700" y="1028700"/>
            <a:ext cx="11189519" cy="8229600"/>
          </a:xfrm>
          <a:custGeom>
            <a:avLst/>
            <a:gdLst/>
            <a:ahLst/>
            <a:cxnLst/>
            <a:rect l="l" t="t" r="r" b="b"/>
            <a:pathLst>
              <a:path w="11189519" h="8229600">
                <a:moveTo>
                  <a:pt x="0" y="0"/>
                </a:moveTo>
                <a:lnTo>
                  <a:pt x="11189519" y="0"/>
                </a:lnTo>
                <a:lnTo>
                  <a:pt x="11189519" y="8229600"/>
                </a:lnTo>
                <a:lnTo>
                  <a:pt x="0" y="8229600"/>
                </a:lnTo>
                <a:lnTo>
                  <a:pt x="0" y="0"/>
                </a:lnTo>
                <a:close/>
              </a:path>
            </a:pathLst>
          </a:custGeom>
          <a:blipFill>
            <a:blip r:embed="rId4"/>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78" name="Freeform 2"/>
          <p:cNvSpPr/>
          <p:nvPr/>
        </p:nvSpPr>
        <p:spPr>
          <a:xfrm>
            <a:off x="0" y="-467644"/>
            <a:ext cx="18288000" cy="11561088"/>
          </a:xfrm>
          <a:custGeom>
            <a:avLst/>
            <a:gdLst/>
            <a:ahLst/>
            <a:cxnLst/>
            <a:rect l="l" t="t" r="r" b="b"/>
            <a:pathLst>
              <a:path w="18288000" h="11561088">
                <a:moveTo>
                  <a:pt x="0" y="0"/>
                </a:moveTo>
                <a:lnTo>
                  <a:pt x="18288000" y="0"/>
                </a:lnTo>
                <a:lnTo>
                  <a:pt x="18288000" y="11561088"/>
                </a:lnTo>
                <a:lnTo>
                  <a:pt x="0" y="11561088"/>
                </a:lnTo>
                <a:lnTo>
                  <a:pt x="0" y="0"/>
                </a:lnTo>
                <a:close/>
              </a:path>
            </a:pathLst>
          </a:custGeom>
          <a:blipFill>
            <a:blip r:embed="rId2">
              <a:alphaModFix amt="47000"/>
            </a:blip>
            <a:stretch>
              <a:fillRect t="-29092" b="-29092"/>
            </a:stretch>
          </a:blipFill>
        </p:spPr>
      </p:sp>
      <p:sp>
        <p:nvSpPr>
          <p:cNvPr id="1048879" name="TextBox 3"/>
          <p:cNvSpPr txBox="1"/>
          <p:nvPr/>
        </p:nvSpPr>
        <p:spPr>
          <a:xfrm>
            <a:off x="6008464" y="367172"/>
            <a:ext cx="6415821" cy="1105035"/>
          </a:xfrm>
          <a:prstGeom prst="rect">
            <a:avLst/>
          </a:prstGeom>
        </p:spPr>
        <p:txBody>
          <a:bodyPr lIns="0" tIns="0" rIns="0" bIns="0" rtlCol="0" anchor="t">
            <a:spAutoFit/>
          </a:bodyPr>
          <a:lstStyle/>
          <a:p>
            <a:pPr algn="l">
              <a:lnSpc>
                <a:spcPts val="8649"/>
              </a:lnSpc>
            </a:pPr>
            <a:r>
              <a:rPr lang="en-US" sz="7521" b="1">
                <a:solidFill>
                  <a:srgbClr val="EDC20D"/>
                </a:solidFill>
                <a:latin typeface="Ibarra Real Nova Bold"/>
                <a:ea typeface="Ibarra Real Nova Bold"/>
                <a:cs typeface="Ibarra Real Nova Bold"/>
                <a:sym typeface="Ibarra Real Nova Bold"/>
              </a:rPr>
              <a:t>Conclusion</a:t>
            </a:r>
          </a:p>
        </p:txBody>
      </p:sp>
      <p:sp>
        <p:nvSpPr>
          <p:cNvPr id="1048880" name="TextBox 4"/>
          <p:cNvSpPr txBox="1"/>
          <p:nvPr/>
        </p:nvSpPr>
        <p:spPr>
          <a:xfrm>
            <a:off x="144750" y="1281707"/>
            <a:ext cx="18143250" cy="8396986"/>
          </a:xfrm>
          <a:prstGeom prst="rect">
            <a:avLst/>
          </a:prstGeom>
        </p:spPr>
        <p:txBody>
          <a:bodyPr lIns="0" tIns="0" rIns="0" bIns="0" rtlCol="0" anchor="t">
            <a:spAutoFit/>
          </a:bodyPr>
          <a:lstStyle/>
          <a:p>
            <a:pPr marL="673721" lvl="1" indent="-336861" algn="l">
              <a:lnSpc>
                <a:spcPts val="5086"/>
              </a:lnSpc>
              <a:buFont typeface="Arial"/>
              <a:buChar char="•"/>
            </a:pPr>
            <a:r>
              <a:rPr lang="en-US" sz="3120" b="1">
                <a:solidFill>
                  <a:srgbClr val="000000"/>
                </a:solidFill>
                <a:latin typeface="Carlito Bold"/>
                <a:ea typeface="Carlito Bold"/>
                <a:cs typeface="Carlito Bold"/>
                <a:sym typeface="Carlito Bold"/>
              </a:rPr>
              <a:t>The study provides a comprehensive comparison of accident‐experienced and accident‐free individuals, revealing that driver behavior plays a decisive role in road accident severity. Behavioral factors such as speeding, aggressive driving, and multitasking are strongly associated with higher severity, particularly among experienced drivers. </a:t>
            </a:r>
          </a:p>
          <a:p>
            <a:pPr marL="673721" lvl="1" indent="-336861" algn="l">
              <a:lnSpc>
                <a:spcPts val="5086"/>
              </a:lnSpc>
              <a:buFont typeface="Arial"/>
              <a:buChar char="•"/>
            </a:pPr>
            <a:r>
              <a:rPr lang="en-US" sz="3120" b="1">
                <a:solidFill>
                  <a:srgbClr val="000000"/>
                </a:solidFill>
                <a:latin typeface="Carlito Bold"/>
                <a:ea typeface="Carlito Bold"/>
                <a:cs typeface="Carlito Bold"/>
                <a:sym typeface="Carlito Bold"/>
              </a:rPr>
              <a:t>In contrast, for non‐experienced drivers, situational variables like injury recognition delays and the absence of prompt first aid are more influential. </a:t>
            </a:r>
          </a:p>
          <a:p>
            <a:pPr marL="673721" lvl="1" indent="-336861" algn="l">
              <a:lnSpc>
                <a:spcPts val="5086"/>
              </a:lnSpc>
              <a:buFont typeface="Arial"/>
              <a:buChar char="•"/>
            </a:pPr>
            <a:r>
              <a:rPr lang="en-US" sz="3120" b="1">
                <a:solidFill>
                  <a:srgbClr val="000000"/>
                </a:solidFill>
                <a:latin typeface="Carlito Bold"/>
                <a:ea typeface="Carlito Bold"/>
                <a:cs typeface="Carlito Bold"/>
                <a:sym typeface="Carlito Bold"/>
              </a:rPr>
              <a:t>Emergency response time consistently emerges as a critical factor in reducing accident severity—faster responses correlate with better outcomes across both groups. </a:t>
            </a:r>
          </a:p>
          <a:p>
            <a:pPr marL="673721" lvl="1" indent="-336861" algn="l">
              <a:lnSpc>
                <a:spcPts val="5086"/>
              </a:lnSpc>
              <a:buFont typeface="Arial"/>
              <a:buChar char="•"/>
            </a:pPr>
            <a:r>
              <a:rPr lang="en-US" sz="3120" b="1">
                <a:solidFill>
                  <a:srgbClr val="000000"/>
                </a:solidFill>
                <a:latin typeface="Carlito Bold"/>
                <a:ea typeface="Carlito Bold"/>
                <a:cs typeface="Carlito Bold"/>
                <a:sym typeface="Carlito Bold"/>
              </a:rPr>
              <a:t>Moreover, mobile phone usage while driving, especially involving active engagement (texting, calling), significantly heightens the risk of major accidents. </a:t>
            </a:r>
          </a:p>
          <a:p>
            <a:pPr marL="673721" lvl="1" indent="-336861" algn="l">
              <a:lnSpc>
                <a:spcPts val="5086"/>
              </a:lnSpc>
              <a:buFont typeface="Arial"/>
              <a:buChar char="•"/>
            </a:pPr>
            <a:r>
              <a:rPr lang="en-US" sz="3120" b="1">
                <a:solidFill>
                  <a:srgbClr val="000000"/>
                </a:solidFill>
                <a:latin typeface="Carlito Bold"/>
                <a:ea typeface="Carlito Bold"/>
                <a:cs typeface="Carlito Bold"/>
                <a:sym typeface="Carlito Bold"/>
              </a:rPr>
              <a:t>The use of diverse modeling techniques, including logistic regression, decision trees, XGBoost, and exploratory factor analysis, underscores the multifactorial nature of accident causation and highlights areas where data improvements can further refine predictive performance.</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881" name="Freeform 2"/>
          <p:cNvSpPr/>
          <p:nvPr/>
        </p:nvSpPr>
        <p:spPr>
          <a:xfrm rot="-7319096">
            <a:off x="10352132" y="-2240601"/>
            <a:ext cx="7555109" cy="6538603"/>
          </a:xfrm>
          <a:custGeom>
            <a:avLst/>
            <a:gdLst/>
            <a:ahLst/>
            <a:cxnLst/>
            <a:rect l="l" t="t" r="r" b="b"/>
            <a:pathLst>
              <a:path w="7555109" h="6538603">
                <a:moveTo>
                  <a:pt x="0" y="0"/>
                </a:moveTo>
                <a:lnTo>
                  <a:pt x="7555109" y="0"/>
                </a:lnTo>
                <a:lnTo>
                  <a:pt x="7555109" y="6538602"/>
                </a:lnTo>
                <a:lnTo>
                  <a:pt x="0" y="6538602"/>
                </a:lnTo>
                <a:lnTo>
                  <a:pt x="0" y="0"/>
                </a:lnTo>
                <a:close/>
              </a:path>
            </a:pathLst>
          </a:custGeom>
          <a:blipFill>
            <a:blip r:embed="rId2"/>
            <a:stretch>
              <a:fillRect/>
            </a:stretch>
          </a:blipFill>
        </p:spPr>
      </p:sp>
      <p:sp>
        <p:nvSpPr>
          <p:cNvPr id="1048882" name="TextBox 3"/>
          <p:cNvSpPr txBox="1"/>
          <p:nvPr/>
        </p:nvSpPr>
        <p:spPr>
          <a:xfrm>
            <a:off x="886660" y="4476816"/>
            <a:ext cx="13424031" cy="2143125"/>
          </a:xfrm>
          <a:prstGeom prst="rect">
            <a:avLst/>
          </a:prstGeom>
        </p:spPr>
        <p:txBody>
          <a:bodyPr lIns="0" tIns="0" rIns="0" bIns="0" rtlCol="0" anchor="t">
            <a:spAutoFit/>
          </a:bodyPr>
          <a:lstStyle/>
          <a:p>
            <a:pPr algn="l">
              <a:lnSpc>
                <a:spcPts val="16892"/>
              </a:lnSpc>
            </a:pPr>
            <a:r>
              <a:rPr lang="en-US" sz="14076" b="1">
                <a:solidFill>
                  <a:srgbClr val="000000"/>
                </a:solidFill>
                <a:latin typeface="Ibarra Real Nova Bold"/>
                <a:ea typeface="Ibarra Real Nova Bold"/>
                <a:cs typeface="Ibarra Real Nova Bold"/>
                <a:sym typeface="Ibarra Real Nova Bold"/>
              </a:rPr>
              <a:t>THANKYOU!</a:t>
            </a:r>
          </a:p>
        </p:txBody>
      </p:sp>
      <p:sp>
        <p:nvSpPr>
          <p:cNvPr id="1048883" name="Freeform 4"/>
          <p:cNvSpPr/>
          <p:nvPr/>
        </p:nvSpPr>
        <p:spPr>
          <a:xfrm rot="-7614575">
            <a:off x="15415844" y="3350640"/>
            <a:ext cx="7555109" cy="6538603"/>
          </a:xfrm>
          <a:custGeom>
            <a:avLst/>
            <a:gdLst/>
            <a:ahLst/>
            <a:cxnLst/>
            <a:rect l="l" t="t" r="r" b="b"/>
            <a:pathLst>
              <a:path w="7555109" h="6538603">
                <a:moveTo>
                  <a:pt x="0" y="0"/>
                </a:moveTo>
                <a:lnTo>
                  <a:pt x="7555108" y="0"/>
                </a:lnTo>
                <a:lnTo>
                  <a:pt x="7555108" y="6538603"/>
                </a:lnTo>
                <a:lnTo>
                  <a:pt x="0" y="6538603"/>
                </a:lnTo>
                <a:lnTo>
                  <a:pt x="0" y="0"/>
                </a:lnTo>
                <a:close/>
              </a:path>
            </a:pathLst>
          </a:custGeom>
          <a:blipFill>
            <a:blip r:embed="rId3"/>
            <a:stretch>
              <a:fillRect/>
            </a:stretch>
          </a:blipFill>
        </p:spPr>
      </p:sp>
      <p:sp>
        <p:nvSpPr>
          <p:cNvPr id="1048884" name="Freeform 5"/>
          <p:cNvSpPr/>
          <p:nvPr/>
        </p:nvSpPr>
        <p:spPr>
          <a:xfrm rot="5400000">
            <a:off x="15960818" y="533008"/>
            <a:ext cx="837359" cy="724696"/>
          </a:xfrm>
          <a:custGeom>
            <a:avLst/>
            <a:gdLst/>
            <a:ahLst/>
            <a:cxnLst/>
            <a:rect l="l" t="t" r="r" b="b"/>
            <a:pathLst>
              <a:path w="837359" h="724696">
                <a:moveTo>
                  <a:pt x="0" y="0"/>
                </a:moveTo>
                <a:lnTo>
                  <a:pt x="837359" y="0"/>
                </a:lnTo>
                <a:lnTo>
                  <a:pt x="837359" y="724696"/>
                </a:lnTo>
                <a:lnTo>
                  <a:pt x="0" y="724696"/>
                </a:lnTo>
                <a:lnTo>
                  <a:pt x="0" y="0"/>
                </a:lnTo>
                <a:close/>
              </a:path>
            </a:pathLst>
          </a:custGeom>
          <a:blipFill>
            <a:blip r:embed="rId4"/>
            <a:stretch>
              <a:fillRect/>
            </a:stretch>
          </a:blipFill>
        </p:spPr>
      </p:sp>
      <p:sp>
        <p:nvSpPr>
          <p:cNvPr id="1048885" name="Freeform 6"/>
          <p:cNvSpPr/>
          <p:nvPr/>
        </p:nvSpPr>
        <p:spPr>
          <a:xfrm rot="5400000">
            <a:off x="15576473" y="513970"/>
            <a:ext cx="881353" cy="762771"/>
          </a:xfrm>
          <a:custGeom>
            <a:avLst/>
            <a:gdLst/>
            <a:ahLst/>
            <a:cxnLst/>
            <a:rect l="l" t="t" r="r" b="b"/>
            <a:pathLst>
              <a:path w="881353" h="762771">
                <a:moveTo>
                  <a:pt x="0" y="0"/>
                </a:moveTo>
                <a:lnTo>
                  <a:pt x="881353" y="0"/>
                </a:lnTo>
                <a:lnTo>
                  <a:pt x="881353" y="762771"/>
                </a:lnTo>
                <a:lnTo>
                  <a:pt x="0" y="762771"/>
                </a:lnTo>
                <a:lnTo>
                  <a:pt x="0" y="0"/>
                </a:lnTo>
                <a:close/>
              </a:path>
            </a:pathLst>
          </a:custGeom>
          <a:blipFill>
            <a:blip r:embed="rId3"/>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2"/>
          <p:cNvGrpSpPr/>
          <p:nvPr/>
        </p:nvGrpSpPr>
        <p:grpSpPr>
          <a:xfrm>
            <a:off x="8818280" y="-304808"/>
            <a:ext cx="10000759" cy="10797397"/>
            <a:chOff x="0" y="0"/>
            <a:chExt cx="3382973" cy="3652453"/>
          </a:xfrm>
        </p:grpSpPr>
        <p:sp>
          <p:nvSpPr>
            <p:cNvPr id="1048631" name="Freeform 3"/>
            <p:cNvSpPr/>
            <p:nvPr/>
          </p:nvSpPr>
          <p:spPr>
            <a:xfrm>
              <a:off x="0" y="0"/>
              <a:ext cx="3382973" cy="3652453"/>
            </a:xfrm>
            <a:custGeom>
              <a:avLst/>
              <a:gdLst/>
              <a:ahLst/>
              <a:cxnLst/>
              <a:rect l="l" t="t" r="r" b="b"/>
              <a:pathLst>
                <a:path w="3382973" h="3652453">
                  <a:moveTo>
                    <a:pt x="0" y="0"/>
                  </a:moveTo>
                  <a:lnTo>
                    <a:pt x="3382973" y="0"/>
                  </a:lnTo>
                  <a:lnTo>
                    <a:pt x="3382973" y="3652453"/>
                  </a:lnTo>
                  <a:lnTo>
                    <a:pt x="0" y="3652453"/>
                  </a:lnTo>
                  <a:close/>
                </a:path>
              </a:pathLst>
            </a:custGeom>
            <a:solidFill>
              <a:srgbClr val="EDC20D"/>
            </a:solidFill>
          </p:spPr>
        </p:sp>
      </p:grpSp>
      <p:sp>
        <p:nvSpPr>
          <p:cNvPr id="1048632" name="Freeform 4"/>
          <p:cNvSpPr/>
          <p:nvPr/>
        </p:nvSpPr>
        <p:spPr>
          <a:xfrm>
            <a:off x="0" y="-22759"/>
            <a:ext cx="8818280" cy="5423242"/>
          </a:xfrm>
          <a:custGeom>
            <a:avLst/>
            <a:gdLst/>
            <a:ahLst/>
            <a:cxnLst/>
            <a:rect l="l" t="t" r="r" b="b"/>
            <a:pathLst>
              <a:path w="8818280" h="5423242">
                <a:moveTo>
                  <a:pt x="0" y="0"/>
                </a:moveTo>
                <a:lnTo>
                  <a:pt x="8818280" y="0"/>
                </a:lnTo>
                <a:lnTo>
                  <a:pt x="8818280" y="5423242"/>
                </a:lnTo>
                <a:lnTo>
                  <a:pt x="0" y="5423242"/>
                </a:lnTo>
                <a:lnTo>
                  <a:pt x="0" y="0"/>
                </a:lnTo>
                <a:close/>
              </a:path>
            </a:pathLst>
          </a:custGeom>
          <a:blipFill>
            <a:blip r:embed="rId2"/>
            <a:stretch>
              <a:fillRect/>
            </a:stretch>
          </a:blipFill>
        </p:spPr>
      </p:sp>
      <p:sp>
        <p:nvSpPr>
          <p:cNvPr id="1048633" name="Freeform 5"/>
          <p:cNvSpPr/>
          <p:nvPr/>
        </p:nvSpPr>
        <p:spPr>
          <a:xfrm>
            <a:off x="8818280" y="5400483"/>
            <a:ext cx="9562639" cy="5092105"/>
          </a:xfrm>
          <a:custGeom>
            <a:avLst/>
            <a:gdLst/>
            <a:ahLst/>
            <a:cxnLst/>
            <a:rect l="l" t="t" r="r" b="b"/>
            <a:pathLst>
              <a:path w="9562639" h="5092105">
                <a:moveTo>
                  <a:pt x="0" y="0"/>
                </a:moveTo>
                <a:lnTo>
                  <a:pt x="9562639" y="0"/>
                </a:lnTo>
                <a:lnTo>
                  <a:pt x="9562639" y="5092106"/>
                </a:lnTo>
                <a:lnTo>
                  <a:pt x="0" y="5092106"/>
                </a:lnTo>
                <a:lnTo>
                  <a:pt x="0" y="0"/>
                </a:lnTo>
                <a:close/>
              </a:path>
            </a:pathLst>
          </a:custGeom>
          <a:blipFill>
            <a:blip r:embed="rId3"/>
            <a:stretch>
              <a:fillRect/>
            </a:stretch>
          </a:blipFill>
        </p:spPr>
      </p:sp>
      <p:sp>
        <p:nvSpPr>
          <p:cNvPr id="1048634" name="TextBox 6"/>
          <p:cNvSpPr txBox="1"/>
          <p:nvPr/>
        </p:nvSpPr>
        <p:spPr>
          <a:xfrm>
            <a:off x="11770968" y="1861393"/>
            <a:ext cx="5888732" cy="1712089"/>
          </a:xfrm>
          <a:prstGeom prst="rect">
            <a:avLst/>
          </a:prstGeom>
        </p:spPr>
        <p:txBody>
          <a:bodyPr lIns="0" tIns="0" rIns="0" bIns="0" rtlCol="0" anchor="t">
            <a:spAutoFit/>
          </a:bodyPr>
          <a:lstStyle/>
          <a:p>
            <a:pPr algn="l">
              <a:lnSpc>
                <a:spcPts val="13363"/>
              </a:lnSpc>
            </a:pPr>
            <a:r>
              <a:rPr lang="en-US" sz="11620" b="1">
                <a:solidFill>
                  <a:srgbClr val="000000"/>
                </a:solidFill>
                <a:latin typeface="Ibarra Real Nova Bold"/>
                <a:ea typeface="Ibarra Real Nova Bold"/>
                <a:cs typeface="Ibarra Real Nova Bold"/>
                <a:sym typeface="Ibarra Real Nova Bold"/>
              </a:rPr>
              <a:t>Data</a:t>
            </a:r>
          </a:p>
        </p:txBody>
      </p:sp>
      <p:grpSp>
        <p:nvGrpSpPr>
          <p:cNvPr id="72" name="Group 7"/>
          <p:cNvGrpSpPr/>
          <p:nvPr/>
        </p:nvGrpSpPr>
        <p:grpSpPr>
          <a:xfrm>
            <a:off x="389434" y="7340588"/>
            <a:ext cx="2214563" cy="1917712"/>
            <a:chOff x="0" y="0"/>
            <a:chExt cx="4282440" cy="3708400"/>
          </a:xfrm>
        </p:grpSpPr>
        <p:sp>
          <p:nvSpPr>
            <p:cNvPr id="1048635"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000000"/>
            </a:solidFill>
            <a:ln w="12700">
              <a:solidFill>
                <a:srgbClr val="000000"/>
              </a:solidFill>
            </a:ln>
          </p:spPr>
        </p:sp>
      </p:grpSp>
      <p:grpSp>
        <p:nvGrpSpPr>
          <p:cNvPr id="73" name="Group 9"/>
          <p:cNvGrpSpPr/>
          <p:nvPr/>
        </p:nvGrpSpPr>
        <p:grpSpPr>
          <a:xfrm>
            <a:off x="3113330" y="7340588"/>
            <a:ext cx="2214563" cy="1917712"/>
            <a:chOff x="0" y="0"/>
            <a:chExt cx="4282440" cy="3708400"/>
          </a:xfrm>
        </p:grpSpPr>
        <p:sp>
          <p:nvSpPr>
            <p:cNvPr id="1048636" name="Freeform 10"/>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323232"/>
            </a:solidFill>
            <a:ln w="12700">
              <a:solidFill>
                <a:srgbClr val="000000"/>
              </a:solidFill>
            </a:ln>
          </p:spPr>
        </p:sp>
      </p:grpSp>
      <p:grpSp>
        <p:nvGrpSpPr>
          <p:cNvPr id="74" name="Group 11"/>
          <p:cNvGrpSpPr/>
          <p:nvPr/>
        </p:nvGrpSpPr>
        <p:grpSpPr>
          <a:xfrm>
            <a:off x="5837226" y="7340588"/>
            <a:ext cx="2214563" cy="1917712"/>
            <a:chOff x="0" y="0"/>
            <a:chExt cx="4282440" cy="3708400"/>
          </a:xfrm>
        </p:grpSpPr>
        <p:sp>
          <p:nvSpPr>
            <p:cNvPr id="1048637" name="Freeform 1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EDC20D"/>
            </a:solidFill>
            <a:ln w="12700">
              <a:solidFill>
                <a:srgbClr val="000000"/>
              </a:solidFill>
            </a:ln>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2"/>
          <p:cNvGrpSpPr/>
          <p:nvPr/>
        </p:nvGrpSpPr>
        <p:grpSpPr>
          <a:xfrm>
            <a:off x="9144000" y="-304808"/>
            <a:ext cx="9675039" cy="10797397"/>
            <a:chOff x="0" y="0"/>
            <a:chExt cx="3272791" cy="3652453"/>
          </a:xfrm>
        </p:grpSpPr>
        <p:sp>
          <p:nvSpPr>
            <p:cNvPr id="1048638" name="Freeform 3"/>
            <p:cNvSpPr/>
            <p:nvPr/>
          </p:nvSpPr>
          <p:spPr>
            <a:xfrm>
              <a:off x="0" y="0"/>
              <a:ext cx="3272791" cy="3652453"/>
            </a:xfrm>
            <a:custGeom>
              <a:avLst/>
              <a:gdLst/>
              <a:ahLst/>
              <a:cxnLst/>
              <a:rect l="l" t="t" r="r" b="b"/>
              <a:pathLst>
                <a:path w="3272791" h="3652453">
                  <a:moveTo>
                    <a:pt x="0" y="0"/>
                  </a:moveTo>
                  <a:lnTo>
                    <a:pt x="3272791" y="0"/>
                  </a:lnTo>
                  <a:lnTo>
                    <a:pt x="3272791" y="3652453"/>
                  </a:lnTo>
                  <a:lnTo>
                    <a:pt x="0" y="3652453"/>
                  </a:lnTo>
                  <a:close/>
                </a:path>
              </a:pathLst>
            </a:custGeom>
            <a:solidFill>
              <a:srgbClr val="EDC20D"/>
            </a:solidFill>
          </p:spPr>
        </p:sp>
      </p:grpSp>
      <p:grpSp>
        <p:nvGrpSpPr>
          <p:cNvPr id="77" name="Group 4"/>
          <p:cNvGrpSpPr/>
          <p:nvPr/>
        </p:nvGrpSpPr>
        <p:grpSpPr>
          <a:xfrm rot="2700000">
            <a:off x="8374811" y="1747963"/>
            <a:ext cx="1538378" cy="1535917"/>
            <a:chOff x="0" y="0"/>
            <a:chExt cx="6350000" cy="6339840"/>
          </a:xfrm>
        </p:grpSpPr>
        <p:sp>
          <p:nvSpPr>
            <p:cNvPr id="1048639"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DC20D"/>
            </a:solidFill>
          </p:spPr>
        </p:sp>
      </p:grpSp>
      <p:sp>
        <p:nvSpPr>
          <p:cNvPr id="1048640" name="Freeform 6"/>
          <p:cNvSpPr/>
          <p:nvPr/>
        </p:nvSpPr>
        <p:spPr>
          <a:xfrm>
            <a:off x="1028700" y="3923489"/>
            <a:ext cx="7329803" cy="11611570"/>
          </a:xfrm>
          <a:custGeom>
            <a:avLst/>
            <a:gdLst/>
            <a:ahLst/>
            <a:cxnLst/>
            <a:rect l="l" t="t" r="r" b="b"/>
            <a:pathLst>
              <a:path w="7329803" h="11611570">
                <a:moveTo>
                  <a:pt x="0" y="0"/>
                </a:moveTo>
                <a:lnTo>
                  <a:pt x="7329803" y="0"/>
                </a:lnTo>
                <a:lnTo>
                  <a:pt x="7329803" y="11611570"/>
                </a:lnTo>
                <a:lnTo>
                  <a:pt x="0" y="11611570"/>
                </a:lnTo>
                <a:lnTo>
                  <a:pt x="0" y="0"/>
                </a:lnTo>
                <a:close/>
              </a:path>
            </a:pathLst>
          </a:custGeom>
          <a:blipFill>
            <a:blip r:embed="rId2"/>
            <a:stretch>
              <a:fillRect/>
            </a:stretch>
          </a:blipFill>
        </p:spPr>
      </p:sp>
      <p:sp>
        <p:nvSpPr>
          <p:cNvPr id="1048641" name="Freeform 7"/>
          <p:cNvSpPr/>
          <p:nvPr/>
        </p:nvSpPr>
        <p:spPr>
          <a:xfrm>
            <a:off x="9883136" y="662580"/>
            <a:ext cx="7751242" cy="11902100"/>
          </a:xfrm>
          <a:custGeom>
            <a:avLst/>
            <a:gdLst/>
            <a:ahLst/>
            <a:cxnLst/>
            <a:rect l="l" t="t" r="r" b="b"/>
            <a:pathLst>
              <a:path w="7751242" h="11902100">
                <a:moveTo>
                  <a:pt x="0" y="0"/>
                </a:moveTo>
                <a:lnTo>
                  <a:pt x="7751242" y="0"/>
                </a:lnTo>
                <a:lnTo>
                  <a:pt x="7751242" y="11902100"/>
                </a:lnTo>
                <a:lnTo>
                  <a:pt x="0" y="11902100"/>
                </a:lnTo>
                <a:lnTo>
                  <a:pt x="0" y="0"/>
                </a:lnTo>
                <a:close/>
              </a:path>
            </a:pathLst>
          </a:custGeom>
          <a:blipFill>
            <a:blip r:embed="rId3"/>
            <a:stretch>
              <a:fillRect/>
            </a:stretch>
          </a:blipFill>
        </p:spPr>
      </p:sp>
      <p:sp>
        <p:nvSpPr>
          <p:cNvPr id="1048642" name="TextBox 8"/>
          <p:cNvSpPr txBox="1"/>
          <p:nvPr/>
        </p:nvSpPr>
        <p:spPr>
          <a:xfrm>
            <a:off x="2836304" y="1872600"/>
            <a:ext cx="5522199" cy="1334268"/>
          </a:xfrm>
          <a:prstGeom prst="rect">
            <a:avLst/>
          </a:prstGeom>
        </p:spPr>
        <p:txBody>
          <a:bodyPr lIns="0" tIns="0" rIns="0" bIns="0" rtlCol="0" anchor="t">
            <a:spAutoFit/>
          </a:bodyPr>
          <a:lstStyle/>
          <a:p>
            <a:pPr algn="l">
              <a:lnSpc>
                <a:spcPts val="10489"/>
              </a:lnSpc>
            </a:pPr>
            <a:r>
              <a:rPr lang="en-US" sz="9120" b="1">
                <a:solidFill>
                  <a:srgbClr val="000000"/>
                </a:solidFill>
                <a:latin typeface="Ibarra Real Nova Bold"/>
                <a:ea typeface="Ibarra Real Nova Bold"/>
                <a:cs typeface="Ibarra Real Nova Bold"/>
                <a:sym typeface="Ibarra Real Nova Bold"/>
              </a:rPr>
              <a:t>EDA</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2"/>
          <p:cNvGrpSpPr/>
          <p:nvPr/>
        </p:nvGrpSpPr>
        <p:grpSpPr>
          <a:xfrm>
            <a:off x="9144000" y="-510397"/>
            <a:ext cx="9675039" cy="10797397"/>
            <a:chOff x="0" y="0"/>
            <a:chExt cx="3272791" cy="3652453"/>
          </a:xfrm>
        </p:grpSpPr>
        <p:sp>
          <p:nvSpPr>
            <p:cNvPr id="1048643" name="Freeform 3"/>
            <p:cNvSpPr/>
            <p:nvPr/>
          </p:nvSpPr>
          <p:spPr>
            <a:xfrm>
              <a:off x="0" y="0"/>
              <a:ext cx="3272791" cy="3652453"/>
            </a:xfrm>
            <a:custGeom>
              <a:avLst/>
              <a:gdLst/>
              <a:ahLst/>
              <a:cxnLst/>
              <a:rect l="l" t="t" r="r" b="b"/>
              <a:pathLst>
                <a:path w="3272791" h="3652453">
                  <a:moveTo>
                    <a:pt x="0" y="0"/>
                  </a:moveTo>
                  <a:lnTo>
                    <a:pt x="3272791" y="0"/>
                  </a:lnTo>
                  <a:lnTo>
                    <a:pt x="3272791" y="3652453"/>
                  </a:lnTo>
                  <a:lnTo>
                    <a:pt x="0" y="3652453"/>
                  </a:lnTo>
                  <a:close/>
                </a:path>
              </a:pathLst>
            </a:custGeom>
            <a:solidFill>
              <a:srgbClr val="EDC20D"/>
            </a:solidFill>
          </p:spPr>
        </p:sp>
      </p:grpSp>
      <p:grpSp>
        <p:nvGrpSpPr>
          <p:cNvPr id="80" name="Group 4"/>
          <p:cNvGrpSpPr/>
          <p:nvPr/>
        </p:nvGrpSpPr>
        <p:grpSpPr>
          <a:xfrm rot="2700000">
            <a:off x="8374811" y="1747963"/>
            <a:ext cx="1538378" cy="1535917"/>
            <a:chOff x="0" y="0"/>
            <a:chExt cx="6350000" cy="6339840"/>
          </a:xfrm>
        </p:grpSpPr>
        <p:sp>
          <p:nvSpPr>
            <p:cNvPr id="1048644"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EDC20D"/>
            </a:solidFill>
          </p:spPr>
        </p:sp>
      </p:grpSp>
      <p:sp>
        <p:nvSpPr>
          <p:cNvPr id="1048645" name="Freeform 6"/>
          <p:cNvSpPr/>
          <p:nvPr/>
        </p:nvSpPr>
        <p:spPr>
          <a:xfrm>
            <a:off x="1209678" y="3602848"/>
            <a:ext cx="7148826" cy="6684152"/>
          </a:xfrm>
          <a:custGeom>
            <a:avLst/>
            <a:gdLst/>
            <a:ahLst/>
            <a:cxnLst/>
            <a:rect l="l" t="t" r="r" b="b"/>
            <a:pathLst>
              <a:path w="7148826" h="6684152">
                <a:moveTo>
                  <a:pt x="0" y="0"/>
                </a:moveTo>
                <a:lnTo>
                  <a:pt x="7148825" y="0"/>
                </a:lnTo>
                <a:lnTo>
                  <a:pt x="7148825" y="6684152"/>
                </a:lnTo>
                <a:lnTo>
                  <a:pt x="0" y="6684152"/>
                </a:lnTo>
                <a:lnTo>
                  <a:pt x="0" y="0"/>
                </a:lnTo>
                <a:close/>
              </a:path>
            </a:pathLst>
          </a:custGeom>
          <a:blipFill>
            <a:blip r:embed="rId2"/>
            <a:stretch>
              <a:fillRect/>
            </a:stretch>
          </a:blipFill>
        </p:spPr>
      </p:sp>
      <p:sp>
        <p:nvSpPr>
          <p:cNvPr id="1048647" name="TextBox 8"/>
          <p:cNvSpPr txBox="1"/>
          <p:nvPr/>
        </p:nvSpPr>
        <p:spPr>
          <a:xfrm>
            <a:off x="2836304" y="1872600"/>
            <a:ext cx="5522199" cy="1334268"/>
          </a:xfrm>
          <a:prstGeom prst="rect">
            <a:avLst/>
          </a:prstGeom>
        </p:spPr>
        <p:txBody>
          <a:bodyPr lIns="0" tIns="0" rIns="0" bIns="0" rtlCol="0" anchor="t">
            <a:spAutoFit/>
          </a:bodyPr>
          <a:lstStyle/>
          <a:p>
            <a:pPr algn="l">
              <a:lnSpc>
                <a:spcPts val="10489"/>
              </a:lnSpc>
            </a:pPr>
            <a:r>
              <a:rPr lang="en-US" sz="9120" b="1">
                <a:solidFill>
                  <a:srgbClr val="000000"/>
                </a:solidFill>
                <a:latin typeface="Ibarra Real Nova Bold"/>
                <a:ea typeface="Ibarra Real Nova Bold"/>
                <a:cs typeface="Ibarra Real Nova Bold"/>
                <a:sym typeface="Ibarra Real Nova Bold"/>
              </a:rPr>
              <a:t>EDA</a:t>
            </a:r>
          </a:p>
        </p:txBody>
      </p:sp>
      <p:pic>
        <p:nvPicPr>
          <p:cNvPr id="3" name="Picture 2">
            <a:extLst>
              <a:ext uri="{FF2B5EF4-FFF2-40B4-BE49-F238E27FC236}">
                <a16:creationId xmlns:a16="http://schemas.microsoft.com/office/drawing/2014/main" id="{30974059-C3C9-B9BE-517B-5E8B70B99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424" y="952500"/>
            <a:ext cx="6858000" cy="78762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20D"/>
        </a:solidFill>
        <a:effectLst/>
      </p:bgPr>
    </p:bg>
    <p:spTree>
      <p:nvGrpSpPr>
        <p:cNvPr id="1" name=""/>
        <p:cNvGrpSpPr/>
        <p:nvPr/>
      </p:nvGrpSpPr>
      <p:grpSpPr>
        <a:xfrm>
          <a:off x="0" y="0"/>
          <a:ext cx="0" cy="0"/>
          <a:chOff x="0" y="0"/>
          <a:chExt cx="0" cy="0"/>
        </a:xfrm>
      </p:grpSpPr>
      <p:sp>
        <p:nvSpPr>
          <p:cNvPr id="1048648" name="Freeform 2"/>
          <p:cNvSpPr/>
          <p:nvPr/>
        </p:nvSpPr>
        <p:spPr>
          <a:xfrm rot="5400000">
            <a:off x="4493541" y="3500173"/>
            <a:ext cx="3797604" cy="3286653"/>
          </a:xfrm>
          <a:custGeom>
            <a:avLst/>
            <a:gdLst/>
            <a:ahLst/>
            <a:cxnLst/>
            <a:rect l="l" t="t" r="r" b="b"/>
            <a:pathLst>
              <a:path w="3797604" h="3286653">
                <a:moveTo>
                  <a:pt x="0" y="0"/>
                </a:moveTo>
                <a:lnTo>
                  <a:pt x="3797603" y="0"/>
                </a:lnTo>
                <a:lnTo>
                  <a:pt x="3797603" y="3286654"/>
                </a:lnTo>
                <a:lnTo>
                  <a:pt x="0" y="3286654"/>
                </a:lnTo>
                <a:lnTo>
                  <a:pt x="0" y="0"/>
                </a:lnTo>
                <a:close/>
              </a:path>
            </a:pathLst>
          </a:custGeom>
          <a:blipFill>
            <a:blip r:embed="rId2"/>
            <a:stretch>
              <a:fillRect/>
            </a:stretch>
          </a:blipFill>
        </p:spPr>
      </p:sp>
      <p:sp>
        <p:nvSpPr>
          <p:cNvPr id="1048649" name="TextBox 3"/>
          <p:cNvSpPr txBox="1"/>
          <p:nvPr/>
        </p:nvSpPr>
        <p:spPr>
          <a:xfrm>
            <a:off x="8516534" y="3642783"/>
            <a:ext cx="10081409" cy="2986408"/>
          </a:xfrm>
          <a:prstGeom prst="rect">
            <a:avLst/>
          </a:prstGeom>
        </p:spPr>
        <p:txBody>
          <a:bodyPr lIns="0" tIns="0" rIns="0" bIns="0" rtlCol="0" anchor="t">
            <a:spAutoFit/>
          </a:bodyPr>
          <a:lstStyle/>
          <a:p>
            <a:pPr algn="l">
              <a:lnSpc>
                <a:spcPts val="7820"/>
              </a:lnSpc>
            </a:pPr>
            <a:r>
              <a:rPr lang="en-US" sz="6800" b="1">
                <a:solidFill>
                  <a:srgbClr val="000000"/>
                </a:solidFill>
                <a:latin typeface="Ibarra Real Nova Bold"/>
                <a:ea typeface="Ibarra Real Nova Bold"/>
                <a:cs typeface="Ibarra Real Nova Bold"/>
                <a:sym typeface="Ibarra Real Nova Bold"/>
              </a:rPr>
              <a:t>Identify key factors of Driver Behavior for accidents.</a:t>
            </a:r>
          </a:p>
        </p:txBody>
      </p:sp>
      <p:sp>
        <p:nvSpPr>
          <p:cNvPr id="1048650" name="TextBox 4"/>
          <p:cNvSpPr txBox="1"/>
          <p:nvPr/>
        </p:nvSpPr>
        <p:spPr>
          <a:xfrm>
            <a:off x="4891112" y="4351866"/>
            <a:ext cx="2961064" cy="1392767"/>
          </a:xfrm>
          <a:prstGeom prst="rect">
            <a:avLst/>
          </a:prstGeom>
        </p:spPr>
        <p:txBody>
          <a:bodyPr lIns="0" tIns="0" rIns="0" bIns="0" rtlCol="0" anchor="t">
            <a:spAutoFit/>
          </a:bodyPr>
          <a:lstStyle/>
          <a:p>
            <a:pPr algn="ctr">
              <a:lnSpc>
                <a:spcPts val="10924"/>
              </a:lnSpc>
            </a:pPr>
            <a:r>
              <a:rPr lang="en-US" sz="9499" b="1">
                <a:solidFill>
                  <a:srgbClr val="EDC20D"/>
                </a:solidFill>
                <a:latin typeface="Ibarra Real Nova Bold"/>
                <a:ea typeface="Ibarra Real Nova Bold"/>
                <a:cs typeface="Ibarra Real Nova Bold"/>
                <a:sym typeface="Ibarra Real Nova Bold"/>
              </a:rPr>
              <a:t>01</a:t>
            </a:r>
          </a:p>
        </p:txBody>
      </p:sp>
      <p:sp>
        <p:nvSpPr>
          <p:cNvPr id="1048651" name="AutoShape 5"/>
          <p:cNvSpPr/>
          <p:nvPr/>
        </p:nvSpPr>
        <p:spPr>
          <a:xfrm rot="-5400000">
            <a:off x="4005271" y="363087"/>
            <a:ext cx="5658447" cy="0"/>
          </a:xfrm>
          <a:prstGeom prst="line">
            <a:avLst/>
          </a:prstGeom>
          <a:ln w="104775" cap="flat">
            <a:solidFill>
              <a:srgbClr val="000000"/>
            </a:solidFill>
            <a:prstDash val="solid"/>
            <a:headEnd type="none" w="sm" len="sm"/>
            <a:tailEnd type="none" w="sm" len="sm"/>
          </a:ln>
        </p:spPr>
      </p:sp>
      <p:sp>
        <p:nvSpPr>
          <p:cNvPr id="1048652" name="AutoShape 6"/>
          <p:cNvSpPr/>
          <p:nvPr/>
        </p:nvSpPr>
        <p:spPr>
          <a:xfrm rot="-5400000">
            <a:off x="3586931" y="-390978"/>
            <a:ext cx="5658447" cy="0"/>
          </a:xfrm>
          <a:prstGeom prst="line">
            <a:avLst/>
          </a:prstGeom>
          <a:ln w="104775" cap="flat">
            <a:solidFill>
              <a:srgbClr val="FFFFFF"/>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Freeform 2"/>
          <p:cNvSpPr/>
          <p:nvPr/>
        </p:nvSpPr>
        <p:spPr>
          <a:xfrm rot="5400000">
            <a:off x="1336908" y="602318"/>
            <a:ext cx="1718353" cy="1487157"/>
          </a:xfrm>
          <a:custGeom>
            <a:avLst/>
            <a:gdLst/>
            <a:ahLst/>
            <a:cxnLst/>
            <a:rect l="l" t="t" r="r" b="b"/>
            <a:pathLst>
              <a:path w="1718353" h="1487157">
                <a:moveTo>
                  <a:pt x="0" y="0"/>
                </a:moveTo>
                <a:lnTo>
                  <a:pt x="1718353" y="0"/>
                </a:lnTo>
                <a:lnTo>
                  <a:pt x="1718353" y="1487157"/>
                </a:lnTo>
                <a:lnTo>
                  <a:pt x="0" y="1487157"/>
                </a:lnTo>
                <a:lnTo>
                  <a:pt x="0" y="0"/>
                </a:lnTo>
                <a:close/>
              </a:path>
            </a:pathLst>
          </a:custGeom>
          <a:blipFill>
            <a:blip r:embed="rId2"/>
            <a:stretch>
              <a:fillRect/>
            </a:stretch>
          </a:blipFill>
        </p:spPr>
      </p:sp>
      <p:sp>
        <p:nvSpPr>
          <p:cNvPr id="1048654" name="Freeform 3"/>
          <p:cNvSpPr/>
          <p:nvPr/>
        </p:nvSpPr>
        <p:spPr>
          <a:xfrm rot="5667604">
            <a:off x="8604792" y="-4656470"/>
            <a:ext cx="8272267" cy="7159271"/>
          </a:xfrm>
          <a:custGeom>
            <a:avLst/>
            <a:gdLst/>
            <a:ahLst/>
            <a:cxnLst/>
            <a:rect l="l" t="t" r="r" b="b"/>
            <a:pathLst>
              <a:path w="8272267" h="7159271">
                <a:moveTo>
                  <a:pt x="0" y="0"/>
                </a:moveTo>
                <a:lnTo>
                  <a:pt x="8272267" y="0"/>
                </a:lnTo>
                <a:lnTo>
                  <a:pt x="8272267" y="7159271"/>
                </a:lnTo>
                <a:lnTo>
                  <a:pt x="0" y="7159271"/>
                </a:lnTo>
                <a:lnTo>
                  <a:pt x="0" y="0"/>
                </a:lnTo>
                <a:close/>
              </a:path>
            </a:pathLst>
          </a:custGeom>
          <a:blipFill>
            <a:blip r:embed="rId2"/>
            <a:stretch>
              <a:fillRect/>
            </a:stretch>
          </a:blipFill>
        </p:spPr>
      </p:sp>
      <p:grpSp>
        <p:nvGrpSpPr>
          <p:cNvPr id="83" name="Group 4"/>
          <p:cNvGrpSpPr>
            <a:grpSpLocks noChangeAspect="1"/>
          </p:cNvGrpSpPr>
          <p:nvPr/>
        </p:nvGrpSpPr>
        <p:grpSpPr>
          <a:xfrm>
            <a:off x="11529347" y="1345896"/>
            <a:ext cx="9326711" cy="9093718"/>
            <a:chOff x="0" y="0"/>
            <a:chExt cx="5083810" cy="4956810"/>
          </a:xfrm>
        </p:grpSpPr>
        <p:sp>
          <p:nvSpPr>
            <p:cNvPr id="1048655" name="Freeform 5"/>
            <p:cNvSpPr/>
            <p:nvPr/>
          </p:nvSpPr>
          <p:spPr>
            <a:xfrm>
              <a:off x="17780" y="17780"/>
              <a:ext cx="5049520" cy="4922520"/>
            </a:xfrm>
            <a:custGeom>
              <a:avLst/>
              <a:gdLst/>
              <a:ahLst/>
              <a:cxnLst/>
              <a:rect l="l" t="t" r="r" b="b"/>
              <a:pathLst>
                <a:path w="5049520" h="4922520">
                  <a:moveTo>
                    <a:pt x="2524760" y="0"/>
                  </a:moveTo>
                  <a:lnTo>
                    <a:pt x="499110" y="975360"/>
                  </a:lnTo>
                  <a:lnTo>
                    <a:pt x="0" y="3166110"/>
                  </a:lnTo>
                  <a:lnTo>
                    <a:pt x="1400810" y="4922520"/>
                  </a:lnTo>
                  <a:lnTo>
                    <a:pt x="3648710" y="4922520"/>
                  </a:lnTo>
                  <a:lnTo>
                    <a:pt x="5049520" y="3166110"/>
                  </a:lnTo>
                  <a:lnTo>
                    <a:pt x="4549140" y="975360"/>
                  </a:lnTo>
                  <a:lnTo>
                    <a:pt x="2524760" y="0"/>
                  </a:lnTo>
                  <a:close/>
                </a:path>
              </a:pathLst>
            </a:custGeom>
            <a:solidFill>
              <a:srgbClr val="323232"/>
            </a:solidFill>
            <a:ln w="12700">
              <a:solidFill>
                <a:srgbClr val="000000"/>
              </a:solidFill>
            </a:ln>
          </p:spPr>
        </p:sp>
        <p:sp>
          <p:nvSpPr>
            <p:cNvPr id="1048656" name="Freeform 6"/>
            <p:cNvSpPr/>
            <p:nvPr/>
          </p:nvSpPr>
          <p:spPr>
            <a:xfrm>
              <a:off x="0" y="0"/>
              <a:ext cx="5083810" cy="4956810"/>
            </a:xfrm>
            <a:custGeom>
              <a:avLst/>
              <a:gdLst/>
              <a:ahLst/>
              <a:cxnLst/>
              <a:rect l="l" t="t" r="r" b="b"/>
              <a:pathLst>
                <a:path w="5083810" h="4956810">
                  <a:moveTo>
                    <a:pt x="3674110" y="4956810"/>
                  </a:moveTo>
                  <a:lnTo>
                    <a:pt x="1410970" y="4956810"/>
                  </a:lnTo>
                  <a:lnTo>
                    <a:pt x="1405890" y="4950460"/>
                  </a:lnTo>
                  <a:lnTo>
                    <a:pt x="0" y="3187700"/>
                  </a:lnTo>
                  <a:lnTo>
                    <a:pt x="502920" y="981710"/>
                  </a:lnTo>
                  <a:lnTo>
                    <a:pt x="509270" y="977900"/>
                  </a:lnTo>
                  <a:lnTo>
                    <a:pt x="2541270" y="0"/>
                  </a:lnTo>
                  <a:lnTo>
                    <a:pt x="4579620" y="981710"/>
                  </a:lnTo>
                  <a:lnTo>
                    <a:pt x="4580890" y="989330"/>
                  </a:lnTo>
                  <a:lnTo>
                    <a:pt x="5083810" y="3187700"/>
                  </a:lnTo>
                  <a:lnTo>
                    <a:pt x="3674110" y="4956810"/>
                  </a:lnTo>
                  <a:close/>
                  <a:moveTo>
                    <a:pt x="1426210" y="4925060"/>
                  </a:moveTo>
                  <a:lnTo>
                    <a:pt x="3657600" y="4925060"/>
                  </a:lnTo>
                  <a:lnTo>
                    <a:pt x="5049520" y="3180080"/>
                  </a:lnTo>
                  <a:lnTo>
                    <a:pt x="4552950" y="1003300"/>
                  </a:lnTo>
                  <a:lnTo>
                    <a:pt x="2542540" y="35560"/>
                  </a:lnTo>
                  <a:lnTo>
                    <a:pt x="530860" y="1003300"/>
                  </a:lnTo>
                  <a:lnTo>
                    <a:pt x="34290" y="3180080"/>
                  </a:lnTo>
                  <a:lnTo>
                    <a:pt x="1426210" y="4925060"/>
                  </a:lnTo>
                  <a:close/>
                </a:path>
              </a:pathLst>
            </a:custGeom>
            <a:solidFill>
              <a:srgbClr val="FFFFFF"/>
            </a:solidFill>
          </p:spPr>
        </p:sp>
      </p:grpSp>
      <p:sp>
        <p:nvSpPr>
          <p:cNvPr id="1048657" name="Freeform 7"/>
          <p:cNvSpPr/>
          <p:nvPr/>
        </p:nvSpPr>
        <p:spPr>
          <a:xfrm>
            <a:off x="1028700" y="2719844"/>
            <a:ext cx="10296780" cy="6538456"/>
          </a:xfrm>
          <a:custGeom>
            <a:avLst/>
            <a:gdLst/>
            <a:ahLst/>
            <a:cxnLst/>
            <a:rect l="l" t="t" r="r" b="b"/>
            <a:pathLst>
              <a:path w="10296780" h="6538456">
                <a:moveTo>
                  <a:pt x="0" y="0"/>
                </a:moveTo>
                <a:lnTo>
                  <a:pt x="10296780" y="0"/>
                </a:lnTo>
                <a:lnTo>
                  <a:pt x="10296780" y="6538456"/>
                </a:lnTo>
                <a:lnTo>
                  <a:pt x="0" y="6538456"/>
                </a:lnTo>
                <a:lnTo>
                  <a:pt x="0" y="0"/>
                </a:lnTo>
                <a:close/>
              </a:path>
            </a:pathLst>
          </a:custGeom>
          <a:blipFill>
            <a:blip r:embed="rId3"/>
            <a:stretch>
              <a:fillRect/>
            </a:stretch>
          </a:blipFill>
        </p:spPr>
      </p:sp>
      <p:sp>
        <p:nvSpPr>
          <p:cNvPr id="1048658" name="TextBox 8"/>
          <p:cNvSpPr txBox="1"/>
          <p:nvPr/>
        </p:nvSpPr>
        <p:spPr>
          <a:xfrm>
            <a:off x="3144666" y="887744"/>
            <a:ext cx="5705820" cy="1548130"/>
          </a:xfrm>
          <a:prstGeom prst="rect">
            <a:avLst/>
          </a:prstGeom>
        </p:spPr>
        <p:txBody>
          <a:bodyPr lIns="0" tIns="0" rIns="0" bIns="0" rtlCol="0" anchor="t">
            <a:spAutoFit/>
          </a:bodyPr>
          <a:lstStyle/>
          <a:p>
            <a:pPr algn="l">
              <a:lnSpc>
                <a:spcPts val="7244"/>
              </a:lnSpc>
            </a:pPr>
            <a:r>
              <a:rPr lang="en-US" sz="6300" b="1">
                <a:solidFill>
                  <a:srgbClr val="000000"/>
                </a:solidFill>
                <a:latin typeface="Ibarra Real Nova Bold"/>
                <a:ea typeface="Ibarra Real Nova Bold"/>
                <a:cs typeface="Ibarra Real Nova Bold"/>
                <a:sym typeface="Ibarra Real Nova Bold"/>
              </a:rPr>
              <a:t>Chi-square test</a:t>
            </a:r>
          </a:p>
          <a:p>
            <a:pPr algn="l">
              <a:lnSpc>
                <a:spcPts val="4945"/>
              </a:lnSpc>
            </a:pPr>
            <a:r>
              <a:rPr lang="en-US" sz="4300" b="1">
                <a:solidFill>
                  <a:srgbClr val="000000"/>
                </a:solidFill>
                <a:latin typeface="Ibarra Real Nova Bold"/>
                <a:ea typeface="Ibarra Real Nova Bold"/>
                <a:cs typeface="Ibarra Real Nova Bold"/>
                <a:sym typeface="Ibarra Real Nova Bold"/>
              </a:rPr>
              <a:t>(For Experienced)</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1766</Words>
  <Application>Microsoft Office PowerPoint</Application>
  <PresentationFormat>Custom</PresentationFormat>
  <Paragraphs>218</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Carlito</vt:lpstr>
      <vt:lpstr>Glacial Indifference Bold</vt:lpstr>
      <vt:lpstr>Arial</vt:lpstr>
      <vt:lpstr>Carlito Bold</vt:lpstr>
      <vt:lpstr>Ibarra Real Nova Bold</vt:lpstr>
      <vt:lpstr>Calibri</vt:lpstr>
      <vt:lpstr>Alatsi</vt:lpstr>
      <vt:lpstr>Glacial Indifference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05</dc:title>
  <dc:creator>Shruti More</dc:creator>
  <cp:lastModifiedBy>azhar shaikh</cp:lastModifiedBy>
  <cp:revision>1</cp:revision>
  <dcterms:created xsi:type="dcterms:W3CDTF">2006-08-15T13:00:00Z</dcterms:created>
  <dcterms:modified xsi:type="dcterms:W3CDTF">2025-04-26T01:09:00Z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f9f7d59b5ad34da6a5da820fb237b493</vt:lpwstr>
  </property>
</Properties>
</file>